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422" r:id="rId3"/>
    <p:sldId id="410" r:id="rId4"/>
    <p:sldId id="285" r:id="rId5"/>
    <p:sldId id="409" r:id="rId6"/>
    <p:sldId id="394" r:id="rId7"/>
    <p:sldId id="395" r:id="rId8"/>
    <p:sldId id="385" r:id="rId9"/>
    <p:sldId id="387" r:id="rId10"/>
    <p:sldId id="390" r:id="rId11"/>
    <p:sldId id="393" r:id="rId12"/>
    <p:sldId id="417" r:id="rId13"/>
    <p:sldId id="273" r:id="rId14"/>
    <p:sldId id="389" r:id="rId15"/>
    <p:sldId id="397" r:id="rId16"/>
    <p:sldId id="416" r:id="rId17"/>
    <p:sldId id="376" r:id="rId18"/>
    <p:sldId id="377" r:id="rId19"/>
    <p:sldId id="378" r:id="rId20"/>
    <p:sldId id="320" r:id="rId21"/>
    <p:sldId id="325" r:id="rId22"/>
    <p:sldId id="327" r:id="rId23"/>
    <p:sldId id="326" r:id="rId24"/>
    <p:sldId id="328" r:id="rId25"/>
    <p:sldId id="295" r:id="rId26"/>
    <p:sldId id="375" r:id="rId27"/>
    <p:sldId id="406" r:id="rId28"/>
    <p:sldId id="361" r:id="rId29"/>
    <p:sldId id="404" r:id="rId30"/>
    <p:sldId id="356" r:id="rId31"/>
    <p:sldId id="363" r:id="rId32"/>
    <p:sldId id="347" r:id="rId33"/>
    <p:sldId id="362" r:id="rId34"/>
    <p:sldId id="413" r:id="rId35"/>
    <p:sldId id="365" r:id="rId36"/>
    <p:sldId id="364" r:id="rId37"/>
    <p:sldId id="421" r:id="rId38"/>
    <p:sldId id="367" r:id="rId39"/>
    <p:sldId id="368" r:id="rId40"/>
    <p:sldId id="369" r:id="rId41"/>
    <p:sldId id="418" r:id="rId42"/>
    <p:sldId id="419" r:id="rId43"/>
    <p:sldId id="370" r:id="rId44"/>
    <p:sldId id="372" r:id="rId45"/>
    <p:sldId id="420" r:id="rId46"/>
    <p:sldId id="403" r:id="rId47"/>
    <p:sldId id="402" r:id="rId48"/>
    <p:sldId id="374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  <a:srgbClr val="009900"/>
    <a:srgbClr val="FF6600"/>
    <a:srgbClr val="FDAC35"/>
    <a:srgbClr val="CC00FF"/>
    <a:srgbClr val="000099"/>
    <a:srgbClr val="CF7F3D"/>
    <a:srgbClr val="33CC33"/>
    <a:srgbClr val="404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93143" autoAdjust="0"/>
  </p:normalViewPr>
  <p:slideViewPr>
    <p:cSldViewPr>
      <p:cViewPr varScale="1">
        <p:scale>
          <a:sx n="68" d="100"/>
          <a:sy n="68" d="100"/>
        </p:scale>
        <p:origin x="-18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269F-9E4F-414A-90A5-CFE999613A79}" type="datetimeFigureOut">
              <a:rPr lang="en-US" smtClean="0"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2CCB2-A25B-411E-9064-98A497EF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FA809-B33A-4709-B5EA-41E98BF6BF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2CCB2-A25B-411E-9064-98A497EFBD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2CCB2-A25B-411E-9064-98A497EFBD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67FD-C1BB-47A9-BD5F-11BB5B9B22C4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26E4A-6640-4CF4-8C1E-E9A7FBEEDEB2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A5D79-A7B3-4EB8-819B-6CDE79F67B49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ABE0-3FDC-4865-88CF-7BB8950A2DF2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AC-0DD6-44F4-A0B6-D2B735622BC7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5251-08F9-47A7-9CC7-DE38ED01B92D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6BCBE-7A57-47B8-9B83-A106C7C18F84}" type="datetime1">
              <a:rPr lang="en-US" smtClean="0"/>
              <a:t>11/30/2015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CAB4-6FEA-4D84-BA0B-9874F870DAFB}" type="datetime1">
              <a:rPr lang="en-US" smtClean="0"/>
              <a:t>11/30/2015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18EF-04FA-4B40-BE36-DC4A5E5A3DB1}" type="datetime1">
              <a:rPr lang="en-US" smtClean="0"/>
              <a:t>11/30/2015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B873-2FC8-4157-A967-262D66CA620C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1810-1A99-48F0-95BE-F7EE2D6240F3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B7841-6BAE-4825-90A3-46357141B611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EE22-C4C2-482C-B3A9-AFE3A974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7.jpe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39775"/>
            <a:ext cx="8839200" cy="2536825"/>
          </a:xfrm>
        </p:spPr>
        <p:txBody>
          <a:bodyPr>
            <a:normAutofit/>
          </a:bodyPr>
          <a:lstStyle/>
          <a:p>
            <a:r>
              <a:rPr lang="en-US" dirty="0" smtClean="0"/>
              <a:t>Barium Tagging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Solid Xenon </a:t>
            </a:r>
            <a:r>
              <a:rPr lang="en-US" dirty="0" smtClean="0"/>
              <a:t>for nEXO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 Walton</a:t>
            </a:r>
          </a:p>
          <a:p>
            <a:r>
              <a:rPr lang="en-US" dirty="0"/>
              <a:t>PhD </a:t>
            </a:r>
            <a:r>
              <a:rPr lang="en-US" dirty="0" smtClean="0"/>
              <a:t>Defense</a:t>
            </a:r>
          </a:p>
          <a:p>
            <a:r>
              <a:rPr lang="en-US" dirty="0" smtClean="0"/>
              <a:t>2015-12-08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38480" y="5320604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88987"/>
            <a:ext cx="376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 Fairbank          Robert Wilson</a:t>
            </a:r>
          </a:p>
          <a:p>
            <a:r>
              <a:rPr lang="en-US" dirty="0" smtClean="0"/>
              <a:t>Bruce Berger                 Alan Van </a:t>
            </a:r>
            <a:r>
              <a:rPr lang="en-US" dirty="0" err="1" smtClean="0"/>
              <a:t>Orden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76" y="3373208"/>
            <a:ext cx="1063414" cy="148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9460"/>
            <a:ext cx="1424326" cy="121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75899"/>
            <a:ext cx="1315011" cy="1309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5320604"/>
            <a:ext cx="1294204" cy="12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9600"/>
            <a:ext cx="7391400" cy="5543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0"/>
            <a:ext cx="849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Outside the cleanrooms in the WIPP underground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81200" y="2286000"/>
            <a:ext cx="685800" cy="823343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45574" y="2212032"/>
            <a:ext cx="1969226" cy="897311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9600" y="1981200"/>
            <a:ext cx="167007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cleanrooms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05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43" y="1493520"/>
            <a:ext cx="5934957" cy="445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1164"/>
          <a:stretch/>
        </p:blipFill>
        <p:spPr>
          <a:xfrm>
            <a:off x="-32658" y="1874520"/>
            <a:ext cx="3396343" cy="34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4664" y="76200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69" y="1262687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Cathode grid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904" y="1661160"/>
            <a:ext cx="392696" cy="85344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19200" y="4343400"/>
            <a:ext cx="295464" cy="12192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33600" y="4343400"/>
            <a:ext cx="3234617" cy="137160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14" y="5556069"/>
            <a:ext cx="403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Detection plane for </a:t>
            </a:r>
          </a:p>
          <a:p>
            <a:r>
              <a:rPr lang="en-US" dirty="0" smtClean="0"/>
              <a:t>charge (wires) and scintillation </a:t>
            </a:r>
          </a:p>
          <a:p>
            <a:r>
              <a:rPr lang="en-US" dirty="0" smtClean="0"/>
              <a:t>(APDs) from decay events in the LXe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02674" y="44196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9408" y="5760831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33154" y="32004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33827"/>
            <a:ext cx="6631900" cy="47118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7440" y="821871"/>
            <a:ext cx="6601420" cy="4800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6554" y="87538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Liquid Xenon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182880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Avalanche Photo Diodes (APDs) for </a:t>
            </a:r>
            <a:r>
              <a:rPr lang="en-US" b="1" dirty="0" smtClean="0">
                <a:solidFill>
                  <a:srgbClr val="C00000"/>
                </a:solidFill>
              </a:rPr>
              <a:t>scintillation light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072664"/>
            <a:ext cx="263835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</a:rPr>
              <a:t>Drift time gives z-position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6" y="3048000"/>
            <a:ext cx="18288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Cross-hatched “u” and “v” wires give x-y position, u-wires collect </a:t>
            </a:r>
            <a:r>
              <a:rPr lang="en-US" b="1" dirty="0" smtClean="0">
                <a:solidFill>
                  <a:srgbClr val="C00000"/>
                </a:solidFill>
              </a:rPr>
              <a:t>ionized charge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1600" y="76199"/>
            <a:ext cx="677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Time Projection Chamber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00" y="6452482"/>
            <a:ext cx="480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between scintillation and charge detection)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9" y="1243720"/>
            <a:ext cx="4454610" cy="22692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2" y="3567929"/>
            <a:ext cx="4463231" cy="229654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278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179930" y="1146624"/>
            <a:ext cx="0" cy="605976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0839" y="819625"/>
            <a:ext cx="159818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l-GR" dirty="0" smtClean="0"/>
              <a:t>νββ</a:t>
            </a:r>
            <a:r>
              <a:rPr lang="en-US" dirty="0" smtClean="0"/>
              <a:t> spectrum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988833" y="5593555"/>
            <a:ext cx="0" cy="617511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9246" y="173294"/>
            <a:ext cx="328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EXO-200 Results</a:t>
            </a:r>
            <a:endParaRPr lang="en-US" sz="3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53422" y="2590800"/>
                <a:ext cx="4267200" cy="16789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l-GR" sz="1600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0000CC"/>
                        </a:solidFill>
                        <a:latin typeface="Cambria Math"/>
                      </a:rPr>
                      <m:t> = </m:t>
                    </m:r>
                  </m:oMath>
                </a14:m>
                <a:r>
                  <a:rPr lang="en-US" sz="16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2.165 ± 0.016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stat</a:t>
                </a:r>
                <a:r>
                  <a:rPr lang="en-US" sz="1600" b="1" dirty="0" smtClean="0">
                    <a:solidFill>
                      <a:srgbClr val="0000CC"/>
                    </a:solidFill>
                  </a:rPr>
                  <a:t>. ± 0.059 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sys.)×10</a:t>
                </a:r>
                <a:r>
                  <a:rPr lang="en-US" sz="1600" b="1" baseline="30000" dirty="0">
                    <a:solidFill>
                      <a:srgbClr val="0000CC"/>
                    </a:solidFill>
                  </a:rPr>
                  <a:t>21</a:t>
                </a:r>
                <a:r>
                  <a:rPr lang="en-US" sz="16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rgbClr val="0000CC"/>
                    </a:solidFill>
                  </a:rPr>
                  <a:t>yr</a:t>
                </a:r>
                <a:endParaRPr lang="en-US" sz="1600" b="1" dirty="0" smtClean="0">
                  <a:solidFill>
                    <a:srgbClr val="0000CC"/>
                  </a:solidFill>
                </a:endParaRPr>
              </a:p>
              <a:p>
                <a:r>
                  <a:rPr lang="en-US" sz="1600" dirty="0"/>
                  <a:t>	</a:t>
                </a:r>
                <a:r>
                  <a:rPr lang="en-US" sz="1600" dirty="0" smtClean="0"/>
                  <a:t>Phys. Rev. C, Jan. 2014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1.6×10</a:t>
                </a:r>
                <a:r>
                  <a:rPr lang="en-US" sz="1600" b="1" baseline="30000" dirty="0">
                    <a:solidFill>
                      <a:srgbClr val="C00000"/>
                    </a:solidFill>
                  </a:rPr>
                  <a:t>25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yr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(90% CL</a:t>
                </a:r>
                <a:r>
                  <a:rPr lang="en-US" sz="1600" b="1" dirty="0" smtClean="0">
                    <a:solidFill>
                      <a:srgbClr val="C00000"/>
                    </a:solidFill>
                  </a:rPr>
                  <a:t>)</a:t>
                </a:r>
              </a:p>
              <a:p>
                <a:r>
                  <a:rPr lang="en-US" sz="1600" dirty="0" smtClean="0"/>
                  <a:t>	Effective </a:t>
                </a:r>
                <a:r>
                  <a:rPr lang="en-US" sz="1600" dirty="0"/>
                  <a:t>Majorana neutrino mass of</a:t>
                </a:r>
              </a:p>
              <a:p>
                <a:r>
                  <a:rPr lang="en-US" sz="1600" b="1" dirty="0" smtClean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l-GR" sz="1600" b="1" i="1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𝝂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&lt; 140-380 </a:t>
                </a:r>
                <a:r>
                  <a:rPr lang="en-US" sz="1600" b="1" dirty="0" err="1">
                    <a:solidFill>
                      <a:srgbClr val="C00000"/>
                    </a:solidFill>
                  </a:rPr>
                  <a:t>meV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sz="1600" b="1" dirty="0">
                    <a:solidFill>
                      <a:srgbClr val="0000CC"/>
                    </a:solidFill>
                  </a:rPr>
                  <a:t>	</a:t>
                </a:r>
                <a:r>
                  <a:rPr lang="en-US" sz="1600" dirty="0"/>
                  <a:t>Phys. </a:t>
                </a:r>
                <a:r>
                  <a:rPr lang="en-US" sz="1600" dirty="0" smtClean="0"/>
                  <a:t>Rev., July 2012</a:t>
                </a:r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422" y="2590800"/>
                <a:ext cx="4267200" cy="1678986"/>
              </a:xfrm>
              <a:prstGeom prst="rect">
                <a:avLst/>
              </a:prstGeom>
              <a:blipFill rotWithShape="1">
                <a:blip r:embed="rId4"/>
                <a:stretch>
                  <a:fillRect b="-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334000" y="3657600"/>
            <a:ext cx="350594" cy="152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43532" y="5943600"/>
            <a:ext cx="2870979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Zoom into region of interest</a:t>
            </a:r>
          </a:p>
          <a:p>
            <a:r>
              <a:rPr lang="en-US" dirty="0" smtClean="0"/>
              <a:t>(where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l-GR" dirty="0" smtClean="0">
                <a:solidFill>
                  <a:srgbClr val="FF0000"/>
                </a:solidFill>
              </a:rPr>
              <a:t>νββ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peak would be)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01342" y="4495800"/>
                <a:ext cx="3461658" cy="705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KamLAND ZEN: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 &gt;  </m:t>
                    </m:r>
                  </m:oMath>
                </a14:m>
                <a:r>
                  <a:rPr lang="en-US" b="1" dirty="0" smtClean="0">
                    <a:solidFill>
                      <a:srgbClr val="7030A0"/>
                    </a:solidFill>
                  </a:rPr>
                  <a:t>1.9×10</a:t>
                </a:r>
                <a:r>
                  <a:rPr lang="en-US" b="1" baseline="30000" dirty="0" smtClean="0">
                    <a:solidFill>
                      <a:srgbClr val="7030A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yr</a:t>
                </a:r>
                <a:r>
                  <a:rPr lang="en-US" b="1" dirty="0">
                    <a:solidFill>
                      <a:srgbClr val="7030A0"/>
                    </a:solidFill>
                  </a:rPr>
                  <a:t> (90% CL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342" y="4495800"/>
                <a:ext cx="3461658" cy="705001"/>
              </a:xfrm>
              <a:prstGeom prst="rect">
                <a:avLst/>
              </a:prstGeom>
              <a:blipFill rotWithShape="1">
                <a:blip r:embed="rId5"/>
                <a:stretch>
                  <a:fillRect l="-1585" t="-4348" b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08050"/>
            <a:ext cx="223202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/>
          </p:cNvSpPr>
          <p:nvPr/>
        </p:nvSpPr>
        <p:spPr bwMode="auto">
          <a:xfrm>
            <a:off x="127000" y="0"/>
            <a:ext cx="19812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dara Bold" pitchFamily="1" charset="0"/>
                <a:ea typeface="MS PGothic" pitchFamily="34" charset="-128"/>
                <a:sym typeface="Candara Bold" pitchFamily="1" charset="0"/>
              </a:rPr>
              <a:t>The EXO</a:t>
            </a:r>
          </a:p>
          <a:p>
            <a:pPr algn="ctr" eaLnBrk="1" hangingPunct="1"/>
            <a:r>
              <a:rPr lang="en-US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ndara Bold" pitchFamily="1" charset="0"/>
                <a:ea typeface="MS PGothic" pitchFamily="34" charset="-128"/>
                <a:sym typeface="Candara Bold" pitchFamily="1" charset="0"/>
              </a:rPr>
              <a:t>Collaboration</a:t>
            </a:r>
          </a:p>
        </p:txBody>
      </p:sp>
      <p:sp>
        <p:nvSpPr>
          <p:cNvPr id="2051" name="Rectangle 3"/>
          <p:cNvSpPr>
            <a:spLocks/>
          </p:cNvSpPr>
          <p:nvPr/>
        </p:nvSpPr>
        <p:spPr bwMode="auto">
          <a:xfrm>
            <a:off x="179388" y="2924175"/>
            <a:ext cx="8826500" cy="381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25400" tIns="25400" rIns="25400" bIns="25400"/>
          <a:lstStyle>
            <a:lvl1pPr eaLnBrk="0" hangingPunct="0"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</a:tabLst>
              <a:defRPr sz="1200">
                <a:solidFill>
                  <a:srgbClr val="000000"/>
                </a:solidFill>
                <a:latin typeface="Gill Sans" pitchFamily="1" charset="0"/>
                <a:ea typeface="ヒラギノ角ゴ ProN W3" pitchFamily="1" charset="-128"/>
                <a:sym typeface="Gill Sans" pitchFamily="1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University of Alabama, Tuscaloosa AL,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Auty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T.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Didberidze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M. Hughes,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Piepke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R. Tsang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University of Bern, Switzerland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S.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Delaquis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G. Giroux,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Gornea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T.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Tolba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J-L.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Vuilleumier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California Institute of Technology, Pasadena CA,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P. Vogel 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Carleton University, Ottawa ON, Canada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V. Basque, M.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Dunford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K. Graham,  C. Hargrove,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Killick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T.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Koffas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F. Leonard, C.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Licciardi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M.P.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Rozo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D. Sinclair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Colorado State University, Fort Collins CO,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C. Benitez-Medina, C. Chambers,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Craycraft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W. Fairbank, Jr., T. Walton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Drexel University, Philadelphia PA, USA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  -  M.J.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Dolinski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M.J. Jewell, Y.H. Lin, E. Smith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Duke University, Durham NC, USA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– P.S.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Barbeau</a:t>
            </a:r>
            <a:endParaRPr lang="en-US" altLang="en-US" sz="1000" dirty="0">
              <a:solidFill>
                <a:schemeClr val="tx1"/>
              </a:solidFill>
              <a:latin typeface="Calibri" pitchFamily="34" charset="0"/>
              <a:ea typeface="MS PGothic" pitchFamily="34" charset="-128"/>
              <a:sym typeface="Calibri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IHEP Beijing, People</a:t>
            </a:r>
            <a:r>
              <a:rPr lang="ja-JP" altLang="en-US" sz="1000" dirty="0">
                <a:solidFill>
                  <a:srgbClr val="FF0000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’</a:t>
            </a:r>
            <a:r>
              <a:rPr lang="en-US" altLang="ja-JP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s Republic of China</a:t>
            </a:r>
            <a:r>
              <a:rPr lang="en-US" altLang="ja-JP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  -  G. Cao, X. Jiang, L. Wen, Y. Zhao </a:t>
            </a:r>
            <a:endParaRPr lang="en-US" altLang="ja-JP" sz="1000" dirty="0">
              <a:solidFill>
                <a:srgbClr val="FF0000"/>
              </a:solidFill>
              <a:latin typeface="Calibri" pitchFamily="34" charset="0"/>
              <a:ea typeface="MS PGothic" pitchFamily="34" charset="-128"/>
              <a:sym typeface="Calibri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University of Illinois, Urbana-Champaign IL, USA  -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 D. Beck, M. Coon, J. Ling, M.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Tarka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sym typeface="Calibri" pitchFamily="34" charset="0"/>
              </a:rPr>
              <a:t>, J. Walton, L. Yang      </a:t>
            </a:r>
            <a:r>
              <a:rPr lang="en-US" altLang="ja-JP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                                                         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Indiana University, Bloomington IN, USA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-  J. Albert, S. Daugherty,  T. Johnson, L.J. Kaufman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University of California, Irvine, Irvine CA,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M. Moe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ITEP Moscow, Russia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Akimov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I.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Alexandrov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V.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Belov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Burenkov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M.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Danilov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Dolgolenko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Karelin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Kovalenko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Kuchenkov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V.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Stekhanov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O.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Zeldovich</a:t>
            </a:r>
            <a:endParaRPr lang="en-US" altLang="en-US" sz="1000" dirty="0">
              <a:solidFill>
                <a:schemeClr val="tx1"/>
              </a:solidFill>
              <a:latin typeface="Calibri" pitchFamily="34" charset="0"/>
              <a:sym typeface="Calibri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Laurentian University, Sudbury ON, Canada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B. Cleveland, J.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Farine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B.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Mong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U.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Wichoski</a:t>
            </a:r>
            <a:endParaRPr lang="en-US" altLang="en-US" sz="1000" dirty="0">
              <a:solidFill>
                <a:schemeClr val="tx1"/>
              </a:solidFill>
              <a:latin typeface="Calibri" pitchFamily="34" charset="0"/>
              <a:sym typeface="Calibri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University of Maryland, College Park MD,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C. Davis,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Dobi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C. Hall, S.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Slutsky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 Y-R. Yen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University of Massachusetts, Amherst MA,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T. Daniels, S. Johnston, K. Kumar,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Pocar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D. Shy, J.D. Wright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University of Seoul, South Korea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D.S. Leonard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SLAC National Accelerator Laboratory, Menlo Park CA,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M.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Breidenbach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R. Conley,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Dragone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K.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Fouts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Herbst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S. Herrin, A. Johnson,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MacLellan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K. Nishimura, A.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Odian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C.Y. Prescott, P.C.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Rowson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J.J. Russell, K.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Skarpaas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M. Swift, A. Waite, M.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Wittgen</a:t>
            </a:r>
            <a:endParaRPr lang="en-US" altLang="en-US" sz="1000" dirty="0">
              <a:solidFill>
                <a:schemeClr val="tx1"/>
              </a:solidFill>
              <a:latin typeface="Calibri" pitchFamily="34" charset="0"/>
              <a:sym typeface="Calibri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Stanford University, Stanford CA, USA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J.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Bonatt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T. Brunner, J. Chaves, J. Davis,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DeVoe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D.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Fudenberg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G. Gratta,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S.Kravitz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D. Moore, I.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Ostrovskiy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</a:t>
            </a:r>
            <a:b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</a:b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A. Rivas, A. Schubert, D.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Tosi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K.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Twelker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M. Weber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Technical University of Munich, </a:t>
            </a:r>
            <a:r>
              <a:rPr lang="en-US" altLang="en-US" sz="1000" dirty="0" err="1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Garching</a:t>
            </a: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, Germany  - 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W.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Feldmeier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P.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Fierlinger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 M. Marino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en-US" sz="1000" dirty="0">
                <a:solidFill>
                  <a:srgbClr val="FF0000"/>
                </a:solidFill>
                <a:latin typeface="Calibri" pitchFamily="34" charset="0"/>
                <a:sym typeface="Calibri" pitchFamily="34" charset="0"/>
              </a:rPr>
              <a:t>TRIUMF, Vancouver BC, Canada – 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J.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Dilling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R.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Krucken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F. </a:t>
            </a:r>
            <a:r>
              <a:rPr lang="en-US" altLang="en-US" sz="1000" dirty="0" err="1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Retière</a:t>
            </a:r>
            <a:r>
              <a:rPr lang="en-US" altLang="en-US" sz="1000" dirty="0">
                <a:solidFill>
                  <a:schemeClr val="tx1"/>
                </a:solidFill>
                <a:latin typeface="Calibri" pitchFamily="34" charset="0"/>
                <a:sym typeface="Calibri" pitchFamily="34" charset="0"/>
              </a:rPr>
              <a:t>, V. Strickland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</a:pPr>
            <a:endParaRPr lang="en-US" altLang="en-US" sz="1000" dirty="0">
              <a:solidFill>
                <a:schemeClr val="tx1"/>
              </a:solidFill>
              <a:latin typeface="Calibri" pitchFamily="34" charset="0"/>
              <a:sym typeface="Calibri" pitchFamily="34" charset="0"/>
            </a:endParaRPr>
          </a:p>
        </p:txBody>
      </p:sp>
      <p:pic>
        <p:nvPicPr>
          <p:cNvPr id="2052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6200"/>
            <a:ext cx="990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6200"/>
            <a:ext cx="914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6200"/>
            <a:ext cx="8382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76200"/>
            <a:ext cx="83820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76200"/>
            <a:ext cx="838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76200"/>
            <a:ext cx="1143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38200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765175"/>
            <a:ext cx="622776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59581"/>
            <a:ext cx="42258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nEXO</a:t>
            </a:r>
          </a:p>
          <a:p>
            <a:pPr algn="ctr"/>
            <a:r>
              <a:rPr lang="en-US" sz="2000" b="1" dirty="0" smtClean="0"/>
              <a:t>the next phase of the EXO experiment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013688"/>
            <a:ext cx="798109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ton-scale LXe TPC for more sensitive search for 0</a:t>
            </a:r>
            <a:r>
              <a:rPr lang="el-GR" dirty="0" smtClean="0"/>
              <a:t>νββ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rgbClr val="FF0000"/>
                </a:solidFill>
              </a:rPr>
              <a:t>Barium Tagging</a:t>
            </a:r>
            <a:r>
              <a:rPr lang="en-US" dirty="0" smtClean="0"/>
              <a:t>:  identify barium daughter for complete background elimination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62" y="4700476"/>
            <a:ext cx="4164764" cy="2142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333999" y="4707007"/>
                <a:ext cx="28296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9" y="4707007"/>
                <a:ext cx="282962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5" t="36398" r="30201" b="19824"/>
          <a:stretch/>
        </p:blipFill>
        <p:spPr bwMode="auto">
          <a:xfrm>
            <a:off x="78376" y="1342455"/>
            <a:ext cx="4513451" cy="293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7744" y="296448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EXO-200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3" t="23448" r="31303" b="19859"/>
          <a:stretch/>
        </p:blipFill>
        <p:spPr bwMode="auto">
          <a:xfrm>
            <a:off x="5545118" y="1519225"/>
            <a:ext cx="3009859" cy="268224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0126" y="5310297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Will require grabbing/detecting a single Ba</a:t>
            </a:r>
            <a:r>
              <a:rPr lang="en-US" b="1" i="1" baseline="30000" dirty="0" smtClean="0">
                <a:solidFill>
                  <a:srgbClr val="0000CC"/>
                </a:solidFill>
              </a:rPr>
              <a:t>+</a:t>
            </a:r>
            <a:r>
              <a:rPr lang="en-US" b="1" i="1" dirty="0" smtClean="0">
                <a:solidFill>
                  <a:srgbClr val="0000CC"/>
                </a:solidFill>
              </a:rPr>
              <a:t> out of a macroscopic volume of LXe!</a:t>
            </a:r>
            <a:endParaRPr lang="en-US" b="1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1" r="1" b="491"/>
          <a:stretch/>
        </p:blipFill>
        <p:spPr>
          <a:xfrm>
            <a:off x="2162465" y="1219200"/>
            <a:ext cx="4797472" cy="45785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43918" y="3322316"/>
            <a:ext cx="4197096" cy="411484"/>
          </a:xfrm>
          <a:prstGeom prst="rect">
            <a:avLst/>
          </a:prstGeom>
          <a:solidFill>
            <a:srgbClr val="FF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3918" y="2910832"/>
            <a:ext cx="4197096" cy="411484"/>
          </a:xfrm>
          <a:prstGeom prst="rect">
            <a:avLst/>
          </a:prstGeom>
          <a:solidFill>
            <a:srgbClr val="0099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4465" y="3331807"/>
            <a:ext cx="227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nEXO 10-yr. w/ Ba-tag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24465" y="2931908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nEXO 5-yr.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643918" y="2006239"/>
            <a:ext cx="4197096" cy="411484"/>
          </a:xfrm>
          <a:prstGeom prst="rect">
            <a:avLst/>
          </a:prstGeom>
          <a:solidFill>
            <a:srgbClr val="7030A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4465" y="2027315"/>
            <a:ext cx="150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Final EXO-200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2455" y="6400800"/>
            <a:ext cx="36447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info from Giorgio Gratta, Aug. 2013 </a:t>
            </a:r>
            <a:endParaRPr lang="en-US" b="1" i="1" dirty="0">
              <a:solidFill>
                <a:srgbClr val="0000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2465" y="222012"/>
            <a:ext cx="5048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Projected Majorana Mass Sensitivities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07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74846" y="2631631"/>
            <a:ext cx="302806" cy="13680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/>
          </a:p>
        </p:txBody>
      </p:sp>
      <p:sp>
        <p:nvSpPr>
          <p:cNvPr id="7" name="Can 6"/>
          <p:cNvSpPr/>
          <p:nvPr/>
        </p:nvSpPr>
        <p:spPr>
          <a:xfrm rot="10800000">
            <a:off x="780815" y="2321410"/>
            <a:ext cx="2362397" cy="2951076"/>
          </a:xfrm>
          <a:prstGeom prst="can">
            <a:avLst>
              <a:gd name="adj" fmla="val 25709"/>
            </a:avLst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95050" y="5418140"/>
            <a:ext cx="142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00CC"/>
                </a:solidFill>
              </a:rPr>
              <a:t>Liquid Xenon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74846" y="4000440"/>
            <a:ext cx="302806" cy="2194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>
            <a:off x="2297674" y="4081572"/>
            <a:ext cx="57150" cy="5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33"/>
          <p:cNvSpPr txBox="1"/>
          <p:nvPr/>
        </p:nvSpPr>
        <p:spPr>
          <a:xfrm>
            <a:off x="2083690" y="457994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C00000"/>
                </a:solidFill>
              </a:rPr>
              <a:t>Ba</a:t>
            </a:r>
            <a:r>
              <a:rPr lang="en-US" b="1" baseline="30000" dirty="0" smtClean="0">
                <a:solidFill>
                  <a:srgbClr val="C00000"/>
                </a:solidFill>
              </a:rPr>
              <a:t>+</a:t>
            </a:r>
            <a:endParaRPr lang="en-US" b="1" baseline="30000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24482" y="4186748"/>
            <a:ext cx="1" cy="4571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291517" y="4808540"/>
            <a:ext cx="457468" cy="6034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9"/>
          <p:cNvSpPr txBox="1"/>
          <p:nvPr/>
        </p:nvSpPr>
        <p:spPr>
          <a:xfrm>
            <a:off x="1093090" y="3817940"/>
            <a:ext cx="79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00CC"/>
                </a:solidFill>
              </a:rPr>
              <a:t>Solid 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Xenon</a:t>
            </a:r>
            <a:endParaRPr lang="en-US" b="1" dirty="0">
              <a:solidFill>
                <a:srgbClr val="0000CC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702690" y="4122740"/>
            <a:ext cx="47712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74846" y="1785998"/>
            <a:ext cx="302806" cy="8456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710980" y="1404645"/>
            <a:ext cx="122700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Cold Probe</a:t>
            </a:r>
            <a:endParaRPr lang="en-US" b="1" dirty="0">
              <a:solidFill>
                <a:srgbClr val="0099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255197" y="1562952"/>
            <a:ext cx="1065503" cy="3620610"/>
            <a:chOff x="4048675" y="1928330"/>
            <a:chExt cx="1172688" cy="3915401"/>
          </a:xfrm>
        </p:grpSpPr>
        <p:sp>
          <p:nvSpPr>
            <p:cNvPr id="20" name="Oval 19"/>
            <p:cNvSpPr/>
            <p:nvPr/>
          </p:nvSpPr>
          <p:spPr>
            <a:xfrm>
              <a:off x="4286483" y="4820538"/>
              <a:ext cx="635031" cy="88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48675" y="2199872"/>
              <a:ext cx="1154236" cy="32373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067127" y="5433443"/>
              <a:ext cx="1154236" cy="410287"/>
            </a:xfrm>
            <a:prstGeom prst="rect">
              <a:avLst/>
            </a:prstGeom>
            <a:solidFill>
              <a:srgbClr val="40A9D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n 23"/>
            <p:cNvSpPr/>
            <p:nvPr/>
          </p:nvSpPr>
          <p:spPr>
            <a:xfrm>
              <a:off x="5015865" y="2143338"/>
              <a:ext cx="104706" cy="2813421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an 24"/>
            <p:cNvSpPr/>
            <p:nvPr/>
          </p:nvSpPr>
          <p:spPr>
            <a:xfrm>
              <a:off x="4139772" y="2134119"/>
              <a:ext cx="104706" cy="2853126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>
              <a:spLocks noChangeAspect="1"/>
            </p:cNvSpPr>
            <p:nvPr/>
          </p:nvSpPr>
          <p:spPr>
            <a:xfrm rot="16200000" flipH="1">
              <a:off x="4142872" y="4945842"/>
              <a:ext cx="173980" cy="325463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/>
            <p:cNvSpPr>
              <a:spLocks noChangeAspect="1"/>
            </p:cNvSpPr>
            <p:nvPr/>
          </p:nvSpPr>
          <p:spPr>
            <a:xfrm rot="5400000">
              <a:off x="4957415" y="4917733"/>
              <a:ext cx="173980" cy="325463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endCxn id="22" idx="2"/>
            </p:cNvCxnSpPr>
            <p:nvPr/>
          </p:nvCxnSpPr>
          <p:spPr>
            <a:xfrm flipH="1">
              <a:off x="4644245" y="4926530"/>
              <a:ext cx="443199" cy="91720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25" idx="3"/>
            </p:cNvCxnSpPr>
            <p:nvPr/>
          </p:nvCxnSpPr>
          <p:spPr>
            <a:xfrm flipH="1" flipV="1">
              <a:off x="4192125" y="4987244"/>
              <a:ext cx="452787" cy="856487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4628524" y="4891102"/>
              <a:ext cx="0" cy="65855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4718516" y="4922912"/>
              <a:ext cx="163158" cy="63133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4392595" y="4894201"/>
              <a:ext cx="169390" cy="65545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611922" y="2934239"/>
              <a:ext cx="0" cy="179302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4669023" y="2821914"/>
              <a:ext cx="175097" cy="190535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4392594" y="2820474"/>
              <a:ext cx="177396" cy="190679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4339351" y="2707427"/>
              <a:ext cx="564472" cy="8223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56990" y="2280217"/>
              <a:ext cx="5728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AB594"/>
                  </a:solidFill>
                </a:rPr>
                <a:t>CCD</a:t>
              </a:r>
              <a:endParaRPr lang="en-US" dirty="0">
                <a:solidFill>
                  <a:srgbClr val="FAB594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5069804" y="1928330"/>
              <a:ext cx="0" cy="3033336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192125" y="1988247"/>
              <a:ext cx="0" cy="3033336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304022" y="4754389"/>
              <a:ext cx="652671" cy="10143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542415" y="5596668"/>
              <a:ext cx="201991" cy="1787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82" y="2804797"/>
            <a:ext cx="2386858" cy="259336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619652" y="2166579"/>
            <a:ext cx="227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of 3 dye molecules in SXe: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309193" y="3505200"/>
            <a:ext cx="73897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17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565056" y="1172691"/>
            <a:ext cx="1445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Optical fiber</a:t>
            </a:r>
          </a:p>
          <a:p>
            <a:r>
              <a:rPr lang="en-US" b="1" dirty="0" smtClean="0"/>
              <a:t>w/ excitation</a:t>
            </a:r>
          </a:p>
          <a:p>
            <a:r>
              <a:rPr lang="en-US" b="1" dirty="0" smtClean="0"/>
              <a:t>laser</a:t>
            </a:r>
            <a:endParaRPr lang="en-US" b="1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5303935" y="1510835"/>
            <a:ext cx="384955" cy="20274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9"/>
          <p:cNvSpPr txBox="1"/>
          <p:nvPr/>
        </p:nvSpPr>
        <p:spPr>
          <a:xfrm>
            <a:off x="3678680" y="5399436"/>
            <a:ext cx="79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00CC"/>
                </a:solidFill>
              </a:rPr>
              <a:t>Solid 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Xenon</a:t>
            </a:r>
            <a:endParaRPr lang="en-US" b="1" dirty="0">
              <a:solidFill>
                <a:srgbClr val="0000CC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205661" y="5120367"/>
            <a:ext cx="179875" cy="3358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33"/>
          <p:cNvSpPr txBox="1"/>
          <p:nvPr/>
        </p:nvSpPr>
        <p:spPr>
          <a:xfrm>
            <a:off x="4827587" y="551323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C00000"/>
                </a:solidFill>
              </a:rPr>
              <a:t>Ba</a:t>
            </a:r>
            <a:r>
              <a:rPr lang="en-US" b="1" baseline="30000" dirty="0" smtClean="0">
                <a:solidFill>
                  <a:srgbClr val="C00000"/>
                </a:solidFill>
              </a:rPr>
              <a:t>+</a:t>
            </a:r>
            <a:endParaRPr lang="en-US" b="1" baseline="30000" dirty="0">
              <a:solidFill>
                <a:srgbClr val="C00000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4848202" y="5120367"/>
            <a:ext cx="149474" cy="421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548973" y="3505200"/>
            <a:ext cx="73897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42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</a:t>
            </a:r>
            <a:r>
              <a:rPr lang="en-US" sz="2800" b="1" baseline="30000" dirty="0" smtClean="0"/>
              <a:t>+</a:t>
            </a:r>
            <a:r>
              <a:rPr lang="en-US" sz="2800" dirty="0" smtClean="0"/>
              <a:t>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543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78442" y="2336292"/>
            <a:ext cx="8229600" cy="9079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166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0000CC"/>
                </a:solidFill>
              </a:rPr>
              <a:t>Requires: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Position of 2</a:t>
            </a:r>
            <a:r>
              <a:rPr lang="el-GR" sz="2800" dirty="0" smtClean="0"/>
              <a:t>β</a:t>
            </a:r>
            <a:r>
              <a:rPr lang="en-US" sz="2800" dirty="0" smtClean="0"/>
              <a:t> decay known (TPC)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Understanding of Ba/Ba+ fluorescence in solid xenon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Detection sensitivity at single atom/ion level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1251602" cy="1745656"/>
          </a:xfrm>
          <a:prstGeom prst="rect">
            <a:avLst/>
          </a:prstGeom>
          <a:ln w="31750">
            <a:solidFill>
              <a:srgbClr val="0066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01871" y="158395"/>
            <a:ext cx="596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Barium Tagging in Solid Xenon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611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Neutrinos and neutrinoless double beta decay</a:t>
            </a:r>
          </a:p>
          <a:p>
            <a:r>
              <a:rPr lang="en-US" dirty="0" smtClean="0"/>
              <a:t>EXO-200 experiment</a:t>
            </a:r>
          </a:p>
          <a:p>
            <a:r>
              <a:rPr lang="en-US" dirty="0" smtClean="0"/>
              <a:t>nEXO and barium tagging</a:t>
            </a:r>
          </a:p>
          <a:p>
            <a:r>
              <a:rPr lang="en-US" dirty="0" smtClean="0"/>
              <a:t>Barium tagging in solid xenon (SXe):</a:t>
            </a:r>
          </a:p>
          <a:p>
            <a:pPr lvl="1"/>
            <a:r>
              <a:rPr lang="en-US" dirty="0" smtClean="0"/>
              <a:t>Spectroscopy of Ba and Ba+ in SXe</a:t>
            </a:r>
          </a:p>
          <a:p>
            <a:pPr lvl="1"/>
            <a:r>
              <a:rPr lang="en-US" dirty="0" smtClean="0"/>
              <a:t>Imaging single Ba atoms in </a:t>
            </a:r>
            <a:r>
              <a:rPr lang="en-US" dirty="0"/>
              <a:t>SXe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utline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6019800" y="2341514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428863"/>
            <a:ext cx="349570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5696" y="2501253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3074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1946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70665" y="2427090"/>
            <a:ext cx="500902" cy="190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38162" y="2499480"/>
            <a:ext cx="4145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85540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38205" y="2410898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57503" y="241464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71567" y="2441480"/>
            <a:ext cx="0" cy="161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47268" y="2525675"/>
            <a:ext cx="7892803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41596" y="24288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540017" y="2619363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7400" y="76200"/>
            <a:ext cx="51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Beam</a:t>
            </a:r>
          </a:p>
          <a:p>
            <a:pPr algn="ctr"/>
            <a:r>
              <a:rPr lang="en-US" sz="2400" i="1" dirty="0" smtClean="0"/>
              <a:t>for depositing Ba</a:t>
            </a:r>
            <a:r>
              <a:rPr lang="en-US" sz="2400" i="1" baseline="30000" dirty="0" smtClean="0"/>
              <a:t>+</a:t>
            </a:r>
            <a:r>
              <a:rPr lang="en-US" sz="2400" i="1" dirty="0" smtClean="0"/>
              <a:t> ions into Solid Xenon</a:t>
            </a:r>
            <a:endParaRPr lang="en-US" sz="2400" i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61978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80850" y="2412671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72149" y="24380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070570" y="2628546"/>
            <a:ext cx="35400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92531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311403" y="2421854"/>
            <a:ext cx="0" cy="222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720445" y="2638312"/>
            <a:ext cx="57150" cy="6382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7543800" y="2327312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1600" y="2429814"/>
            <a:ext cx="457200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Direct Access Storage 86"/>
          <p:cNvSpPr/>
          <p:nvPr/>
        </p:nvSpPr>
        <p:spPr>
          <a:xfrm>
            <a:off x="222245" y="2370227"/>
            <a:ext cx="482617" cy="310896"/>
          </a:xfrm>
          <a:prstGeom prst="flowChartMagneticDrum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930906" y="2395426"/>
            <a:ext cx="457200" cy="291427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98828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71646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0075" y="220592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062893" y="234348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84212" y="2199390"/>
            <a:ext cx="266959" cy="6525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57030" y="2336952"/>
            <a:ext cx="121321" cy="37744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24645" y="2642871"/>
            <a:ext cx="57150" cy="6337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3048000" y="2331871"/>
            <a:ext cx="345364" cy="396725"/>
          </a:xfrm>
          <a:custGeom>
            <a:avLst/>
            <a:gdLst>
              <a:gd name="connsiteX0" fmla="*/ 0 w 863125"/>
              <a:gd name="connsiteY0" fmla="*/ 0 h 1204957"/>
              <a:gd name="connsiteX1" fmla="*/ 863125 w 863125"/>
              <a:gd name="connsiteY1" fmla="*/ 0 h 1204957"/>
              <a:gd name="connsiteX2" fmla="*/ 863125 w 863125"/>
              <a:gd name="connsiteY2" fmla="*/ 1204957 h 1204957"/>
              <a:gd name="connsiteX3" fmla="*/ 17091 w 863125"/>
              <a:gd name="connsiteY3" fmla="*/ 1204957 h 1204957"/>
              <a:gd name="connsiteX4" fmla="*/ 17091 w 863125"/>
              <a:gd name="connsiteY4" fmla="*/ 957129 h 1204957"/>
              <a:gd name="connsiteX5" fmla="*/ 393106 w 863125"/>
              <a:gd name="connsiteY5" fmla="*/ 957129 h 1204957"/>
              <a:gd name="connsiteX6" fmla="*/ 546931 w 863125"/>
              <a:gd name="connsiteY6" fmla="*/ 803304 h 1204957"/>
              <a:gd name="connsiteX7" fmla="*/ 546931 w 863125"/>
              <a:gd name="connsiteY7" fmla="*/ 384561 h 1204957"/>
              <a:gd name="connsiteX8" fmla="*/ 410198 w 863125"/>
              <a:gd name="connsiteY8" fmla="*/ 247828 h 1204957"/>
              <a:gd name="connsiteX9" fmla="*/ 8546 w 863125"/>
              <a:gd name="connsiteY9" fmla="*/ 247828 h 1204957"/>
              <a:gd name="connsiteX10" fmla="*/ 0 w 863125"/>
              <a:gd name="connsiteY10" fmla="*/ 0 h 12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125" h="1204957">
                <a:moveTo>
                  <a:pt x="0" y="0"/>
                </a:moveTo>
                <a:lnTo>
                  <a:pt x="863125" y="0"/>
                </a:lnTo>
                <a:lnTo>
                  <a:pt x="863125" y="1204957"/>
                </a:lnTo>
                <a:lnTo>
                  <a:pt x="17091" y="1204957"/>
                </a:lnTo>
                <a:lnTo>
                  <a:pt x="17091" y="957129"/>
                </a:lnTo>
                <a:lnTo>
                  <a:pt x="393106" y="957129"/>
                </a:lnTo>
                <a:lnTo>
                  <a:pt x="546931" y="803304"/>
                </a:lnTo>
                <a:lnTo>
                  <a:pt x="546931" y="384561"/>
                </a:lnTo>
                <a:lnTo>
                  <a:pt x="410198" y="247828"/>
                </a:lnTo>
                <a:lnTo>
                  <a:pt x="8546" y="24782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905500" y="2453463"/>
            <a:ext cx="228600" cy="3235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24711" y="2434373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2438114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400800" y="2426822"/>
            <a:ext cx="294146" cy="19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8531734" y="2120349"/>
            <a:ext cx="123967" cy="90591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2113" y="1033041"/>
            <a:ext cx="91403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</a:t>
            </a:r>
            <a:r>
              <a:rPr lang="en-US" b="1" baseline="30000" dirty="0" smtClean="0">
                <a:solidFill>
                  <a:srgbClr val="009900"/>
                </a:solidFill>
              </a:rPr>
              <a:t>+</a:t>
            </a:r>
            <a:r>
              <a:rPr lang="en-US" b="1" dirty="0" smtClean="0">
                <a:solidFill>
                  <a:srgbClr val="009900"/>
                </a:solidFill>
              </a:rPr>
              <a:t> ion </a:t>
            </a:r>
          </a:p>
          <a:p>
            <a:r>
              <a:rPr lang="en-US" b="1" dirty="0" smtClean="0">
                <a:solidFill>
                  <a:srgbClr val="009900"/>
                </a:solidFill>
              </a:rPr>
              <a:t>source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2000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52667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8992" y="1310040"/>
            <a:ext cx="118211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E</a:t>
            </a:r>
            <a:r>
              <a:rPr lang="az-Cyrl-AZ" b="1" dirty="0" smtClean="0">
                <a:solidFill>
                  <a:srgbClr val="009900"/>
                </a:solidFill>
              </a:rPr>
              <a:t>х</a:t>
            </a:r>
            <a:r>
              <a:rPr lang="en-US" b="1" dirty="0" smtClean="0">
                <a:solidFill>
                  <a:srgbClr val="009900"/>
                </a:solidFill>
              </a:rPr>
              <a:t>B</a:t>
            </a:r>
          </a:p>
          <a:p>
            <a:pPr algn="ctr"/>
            <a:r>
              <a:rPr lang="en-US" b="1" dirty="0">
                <a:solidFill>
                  <a:srgbClr val="009900"/>
                </a:solidFill>
              </a:rPr>
              <a:t>m</a:t>
            </a:r>
            <a:r>
              <a:rPr lang="en-US" b="1" dirty="0" smtClean="0">
                <a:solidFill>
                  <a:srgbClr val="009900"/>
                </a:solidFill>
              </a:rPr>
              <a:t>ass filter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154034" y="1956371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888463" y="2521504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079710" y="2523955"/>
            <a:ext cx="87683" cy="136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94" idx="6"/>
          </p:cNvCxnSpPr>
          <p:nvPr/>
        </p:nvCxnSpPr>
        <p:spPr>
          <a:xfrm flipV="1">
            <a:off x="7290667" y="2525674"/>
            <a:ext cx="160504" cy="40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33473" y="1295523"/>
            <a:ext cx="86754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pulsing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plates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57870" y="1945987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000444" y="1288490"/>
            <a:ext cx="10284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Sapphire</a:t>
            </a:r>
          </a:p>
          <a:p>
            <a:pPr algn="ctr"/>
            <a:r>
              <a:rPr lang="en-US" b="1" dirty="0" smtClean="0">
                <a:solidFill>
                  <a:srgbClr val="009900"/>
                </a:solidFill>
              </a:rPr>
              <a:t>Window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8514688" y="1945986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b="13548"/>
          <a:stretch/>
        </p:blipFill>
        <p:spPr>
          <a:xfrm>
            <a:off x="537536" y="3962399"/>
            <a:ext cx="6816460" cy="2527051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1" name="Straight Arrow Connector 140"/>
          <p:cNvCxnSpPr/>
          <p:nvPr/>
        </p:nvCxnSpPr>
        <p:spPr>
          <a:xfrm flipV="1">
            <a:off x="1012985" y="2703157"/>
            <a:ext cx="0" cy="677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52667" y="3336872"/>
            <a:ext cx="116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Acceleration/</a:t>
            </a:r>
          </a:p>
          <a:p>
            <a:pPr algn="ctr"/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709898" y="2703158"/>
            <a:ext cx="0" cy="465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31935" y="3192558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258157" y="2703158"/>
            <a:ext cx="0" cy="6777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86613" y="3394347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Einzel Lens</a:t>
            </a:r>
            <a:endParaRPr lang="en-US" sz="1400" dirty="0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1581219" y="2671823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61149" y="289458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V="1">
            <a:off x="3779487" y="2670805"/>
            <a:ext cx="0" cy="26405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359417" y="2893564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H="1" flipV="1">
            <a:off x="5643213" y="2695677"/>
            <a:ext cx="137333" cy="304075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637800" y="2999752"/>
            <a:ext cx="81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deflection</a:t>
            </a:r>
          </a:p>
          <a:p>
            <a:pPr algn="ctr"/>
            <a:r>
              <a:rPr lang="en-US" sz="1200" dirty="0" smtClean="0">
                <a:solidFill>
                  <a:srgbClr val="0000CC"/>
                </a:solidFill>
              </a:rPr>
              <a:t>plates</a:t>
            </a:r>
            <a:endParaRPr lang="en-US" sz="1200" dirty="0">
              <a:solidFill>
                <a:srgbClr val="0000CC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324600" y="2735498"/>
            <a:ext cx="176418" cy="304074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039264" y="1984463"/>
            <a:ext cx="0" cy="357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518448" y="1680232"/>
            <a:ext cx="1041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Decelerator</a:t>
            </a:r>
            <a:endParaRPr lang="en-US" sz="1400" dirty="0"/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3253220" y="1834120"/>
            <a:ext cx="140144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028938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43800" y="1802483"/>
            <a:ext cx="163723" cy="450119"/>
          </a:xfrm>
          <a:prstGeom prst="straightConnector1">
            <a:avLst/>
          </a:prstGeom>
          <a:ln w="190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761804" y="1494706"/>
            <a:ext cx="105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CC"/>
                </a:solidFill>
              </a:rPr>
              <a:t>Faraday cup</a:t>
            </a:r>
            <a:endParaRPr lang="en-US" sz="1400" dirty="0">
              <a:solidFill>
                <a:srgbClr val="0000CC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153697" y="2934865"/>
            <a:ext cx="0" cy="4594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73257" y="3394347"/>
            <a:ext cx="118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induction plates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7909171" y="3626803"/>
            <a:ext cx="1118117" cy="88272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180" name="Elbow Connector 179"/>
          <p:cNvCxnSpPr/>
          <p:nvPr/>
        </p:nvCxnSpPr>
        <p:spPr>
          <a:xfrm rot="5400000">
            <a:off x="8150554" y="3145406"/>
            <a:ext cx="793873" cy="15523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82007" y="1137641"/>
            <a:ext cx="218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hot filament/cathode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53400" y="171782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anode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823949" y="1952176"/>
            <a:ext cx="384881" cy="13933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9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633857" y="99713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67600" y="83820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7009" r="12903" b="26292"/>
          <a:stretch/>
        </p:blipFill>
        <p:spPr>
          <a:xfrm>
            <a:off x="4267200" y="4532810"/>
            <a:ext cx="4423956" cy="204651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17191" r="24238" b="18391"/>
          <a:stretch/>
        </p:blipFill>
        <p:spPr>
          <a:xfrm>
            <a:off x="152400" y="4393474"/>
            <a:ext cx="3579224" cy="232518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523123" y="76200"/>
            <a:ext cx="220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Source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35654" y="153053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956181" y="158822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72266" y="231622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593888" y="181573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36929" y="18102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83440" y="18102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51982" y="320693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13580" y="299220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6799425" y="153053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5077074">
            <a:off x="6723225" y="208352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130155" y="181573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76666" y="181573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1865" y="181845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4892" y="182689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825354" y="183723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525796" y="181845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213580" y="182689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3503" y="139445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7485016" y="91467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7424057" y="83820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379322" y="8456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65"/>
          <p:cNvSpPr/>
          <p:nvPr/>
        </p:nvSpPr>
        <p:spPr>
          <a:xfrm rot="10800000" flipH="1">
            <a:off x="7485016" y="294271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379322" y="389997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424057" y="374757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643017" y="237126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702924" y="2197824"/>
            <a:ext cx="2250076" cy="3167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079121" y="2251707"/>
            <a:ext cx="723223" cy="2090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953000" y="2133600"/>
            <a:ext cx="0" cy="492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840002" y="2238236"/>
            <a:ext cx="225995" cy="2359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21726" y="2206537"/>
            <a:ext cx="1116874" cy="3080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35280" r="27393" b="663"/>
          <a:stretch/>
        </p:blipFill>
        <p:spPr>
          <a:xfrm>
            <a:off x="457200" y="1600200"/>
            <a:ext cx="2464526" cy="23121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2915827" y="1588225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9900"/>
                </a:solidFill>
              </a:rPr>
              <a:t>Barium source</a:t>
            </a:r>
            <a:endParaRPr lang="en-US" i="1" dirty="0">
              <a:solidFill>
                <a:srgbClr val="009900"/>
              </a:solidFill>
            </a:endParaRPr>
          </a:p>
        </p:txBody>
      </p:sp>
      <p:cxnSp>
        <p:nvCxnSpPr>
          <p:cNvPr id="86" name="Straight Arrow Connector 85"/>
          <p:cNvCxnSpPr>
            <a:stCxn id="85" idx="2"/>
          </p:cNvCxnSpPr>
          <p:nvPr/>
        </p:nvCxnSpPr>
        <p:spPr>
          <a:xfrm>
            <a:off x="3678280" y="1957557"/>
            <a:ext cx="645613" cy="403011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ghtning Bolt 2"/>
          <p:cNvSpPr/>
          <p:nvPr/>
        </p:nvSpPr>
        <p:spPr>
          <a:xfrm rot="17673993">
            <a:off x="7267814" y="194980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848600" y="2380091"/>
            <a:ext cx="152400" cy="51550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848600" y="2364647"/>
            <a:ext cx="381000" cy="433629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848600" y="1818459"/>
            <a:ext cx="152400" cy="55680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839892" y="1984738"/>
            <a:ext cx="381000" cy="39052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7839892" y="2348081"/>
            <a:ext cx="465908" cy="27181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916714" y="577459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Ba</a:t>
            </a:r>
            <a:r>
              <a:rPr lang="en-US" b="1" i="1" baseline="30000" dirty="0" smtClean="0"/>
              <a:t>+</a:t>
            </a:r>
            <a:r>
              <a:rPr lang="en-US" b="1" i="1" dirty="0" smtClean="0"/>
              <a:t> ions escape through small hole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0984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23</a:t>
            </a:fld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2590800" y="2047601"/>
            <a:ext cx="4119156" cy="2750448"/>
          </a:xfrm>
          <a:custGeom>
            <a:avLst/>
            <a:gdLst>
              <a:gd name="connsiteX0" fmla="*/ 0 w 2751909"/>
              <a:gd name="connsiteY0" fmla="*/ 696685 h 1837508"/>
              <a:gd name="connsiteX1" fmla="*/ 461554 w 2751909"/>
              <a:gd name="connsiteY1" fmla="*/ 696685 h 1837508"/>
              <a:gd name="connsiteX2" fmla="*/ 731520 w 2751909"/>
              <a:gd name="connsiteY2" fmla="*/ 0 h 1837508"/>
              <a:gd name="connsiteX3" fmla="*/ 2751909 w 2751909"/>
              <a:gd name="connsiteY3" fmla="*/ 0 h 1837508"/>
              <a:gd name="connsiteX4" fmla="*/ 2751909 w 2751909"/>
              <a:gd name="connsiteY4" fmla="*/ 1837508 h 1837508"/>
              <a:gd name="connsiteX5" fmla="*/ 792480 w 2751909"/>
              <a:gd name="connsiteY5" fmla="*/ 1837508 h 1837508"/>
              <a:gd name="connsiteX6" fmla="*/ 452846 w 2751909"/>
              <a:gd name="connsiteY6" fmla="*/ 1123405 h 1837508"/>
              <a:gd name="connsiteX7" fmla="*/ 8709 w 2751909"/>
              <a:gd name="connsiteY7" fmla="*/ 1123405 h 1837508"/>
              <a:gd name="connsiteX8" fmla="*/ 0 w 2751909"/>
              <a:gd name="connsiteY8" fmla="*/ 696685 h 183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1909" h="1837508">
                <a:moveTo>
                  <a:pt x="0" y="696685"/>
                </a:moveTo>
                <a:lnTo>
                  <a:pt x="461554" y="696685"/>
                </a:lnTo>
                <a:lnTo>
                  <a:pt x="731520" y="0"/>
                </a:lnTo>
                <a:lnTo>
                  <a:pt x="2751909" y="0"/>
                </a:lnTo>
                <a:lnTo>
                  <a:pt x="2751909" y="1837508"/>
                </a:lnTo>
                <a:lnTo>
                  <a:pt x="792480" y="1837508"/>
                </a:lnTo>
                <a:lnTo>
                  <a:pt x="452846" y="1123405"/>
                </a:lnTo>
                <a:lnTo>
                  <a:pt x="8709" y="1123405"/>
                </a:lnTo>
                <a:lnTo>
                  <a:pt x="0" y="696685"/>
                </a:lnTo>
                <a:close/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42943" y="1888670"/>
            <a:ext cx="381000" cy="3074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2389003" y="2581001"/>
            <a:ext cx="305847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1524" y="2638695"/>
            <a:ext cx="0" cy="60960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47609" y="3366699"/>
            <a:ext cx="189413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69231" y="2866207"/>
            <a:ext cx="78378" cy="50049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12272" y="28607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783" y="28607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-2372675" y="4257401"/>
            <a:ext cx="136159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-1011077" y="4042679"/>
            <a:ext cx="0" cy="214722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574768" y="2581001"/>
            <a:ext cx="156756" cy="134035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077074">
            <a:off x="498568" y="3133995"/>
            <a:ext cx="232956" cy="228600"/>
          </a:xfrm>
          <a:prstGeom prst="arc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-94502" y="2866207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247991" y="2866207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552792" y="2868929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859765" y="2877364"/>
            <a:ext cx="153489" cy="1165315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-399303" y="2887705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-698861" y="2868929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-1011077" y="2877364"/>
            <a:ext cx="151312" cy="1168037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78846" y="2444928"/>
            <a:ext cx="0" cy="18222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260359" y="1965141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1199400" y="1888670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54665" y="18961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 rot="10800000" flipH="1">
            <a:off x="1260359" y="3993184"/>
            <a:ext cx="267997" cy="895623"/>
          </a:xfrm>
          <a:custGeom>
            <a:avLst/>
            <a:gdLst>
              <a:gd name="connsiteX0" fmla="*/ 0 w 313508"/>
              <a:gd name="connsiteY0" fmla="*/ 174172 h 931817"/>
              <a:gd name="connsiteX1" fmla="*/ 0 w 313508"/>
              <a:gd name="connsiteY1" fmla="*/ 0 h 931817"/>
              <a:gd name="connsiteX2" fmla="*/ 313508 w 313508"/>
              <a:gd name="connsiteY2" fmla="*/ 0 h 931817"/>
              <a:gd name="connsiteX3" fmla="*/ 313508 w 313508"/>
              <a:gd name="connsiteY3" fmla="*/ 931817 h 931817"/>
              <a:gd name="connsiteX4" fmla="*/ 174171 w 313508"/>
              <a:gd name="connsiteY4" fmla="*/ 931817 h 931817"/>
              <a:gd name="connsiteX5" fmla="*/ 0 w 313508"/>
              <a:gd name="connsiteY5" fmla="*/ 174172 h 93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508" h="931817">
                <a:moveTo>
                  <a:pt x="0" y="174172"/>
                </a:moveTo>
                <a:lnTo>
                  <a:pt x="0" y="0"/>
                </a:lnTo>
                <a:lnTo>
                  <a:pt x="313508" y="0"/>
                </a:lnTo>
                <a:lnTo>
                  <a:pt x="313508" y="931817"/>
                </a:lnTo>
                <a:lnTo>
                  <a:pt x="174171" y="931817"/>
                </a:lnTo>
                <a:lnTo>
                  <a:pt x="0" y="17417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154665" y="4950449"/>
            <a:ext cx="176556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99400" y="4798049"/>
            <a:ext cx="0" cy="15893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18360" y="3421735"/>
            <a:ext cx="2736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74832" y="76200"/>
            <a:ext cx="3304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Ion Acceleration</a:t>
            </a:r>
          </a:p>
        </p:txBody>
      </p:sp>
      <p:sp>
        <p:nvSpPr>
          <p:cNvPr id="32" name="Lightning Bolt 31"/>
          <p:cNvSpPr/>
          <p:nvPr/>
        </p:nvSpPr>
        <p:spPr>
          <a:xfrm rot="17673993">
            <a:off x="1058397" y="2989985"/>
            <a:ext cx="223015" cy="68630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0800000">
            <a:off x="1611367" y="3152636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0800000" flipV="1">
            <a:off x="1623943" y="3121610"/>
            <a:ext cx="3337143" cy="536662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0800000" flipV="1">
            <a:off x="1611366" y="3248295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 rot="10800000">
            <a:off x="1623943" y="3269529"/>
            <a:ext cx="3337143" cy="302875"/>
          </a:xfrm>
          <a:prstGeom prst="arc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1592902" y="3412443"/>
            <a:ext cx="1668571" cy="47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42961" y="3420967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6058" y="3252839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6058" y="3121610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92514" y="3568071"/>
            <a:ext cx="146292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42961" y="3689299"/>
            <a:ext cx="151248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76800" y="838200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876800" y="4431076"/>
            <a:ext cx="228600" cy="15747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06266" y="838200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06266" y="5777228"/>
            <a:ext cx="2994734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153400" y="5777228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53400" y="838200"/>
            <a:ext cx="9906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600300" y="2275989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2000 V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46830" y="2271896"/>
            <a:ext cx="72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</a:rPr>
              <a:t>0 V</a:t>
            </a:r>
            <a:endParaRPr lang="en-US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5297" y="76200"/>
            <a:ext cx="656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E x B Mass Filter for selecting Ba</a:t>
            </a:r>
            <a:r>
              <a:rPr lang="en-US" sz="3600" b="1" baseline="30000" dirty="0" smtClean="0"/>
              <a:t>+</a:t>
            </a:r>
            <a:endParaRPr lang="en-US" sz="3600" b="1" baseline="30000" dirty="0" smtClean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5923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2809" y="2907581"/>
            <a:ext cx="304800" cy="1142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715923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4725508" y="2796547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715923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479409" y="2678980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715923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250809" y="2549438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715923" y="2419898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711545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721130" y="4126781"/>
            <a:ext cx="59210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2711545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475031" y="4233462"/>
            <a:ext cx="8382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2711546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4246432" y="4355381"/>
            <a:ext cx="10668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711546" y="4469680"/>
            <a:ext cx="260168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07171" y="1358270"/>
            <a:ext cx="2610437" cy="9786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07170" y="4601532"/>
            <a:ext cx="2610437" cy="1055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45977" y="1152524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445981" y="1201516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5978" y="1255937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45976" y="108720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45981" y="5656630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5985" y="5705622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45982" y="5760043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45980" y="5591308"/>
            <a:ext cx="3056709" cy="152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2723" y="1629016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8346" y="4606533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45437" y="310440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8963" y="3125137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-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6" name="Flowchart: Summing Junction 45"/>
          <p:cNvSpPr/>
          <p:nvPr/>
        </p:nvSpPr>
        <p:spPr>
          <a:xfrm>
            <a:off x="3950863" y="3417555"/>
            <a:ext cx="123049" cy="123049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73501" y="3217438"/>
            <a:ext cx="197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Electrode “shims” for shaping E-field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1997492" y="2701839"/>
            <a:ext cx="609600" cy="5155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36673" y="3946712"/>
            <a:ext cx="609600" cy="408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74382" y="2556870"/>
            <a:ext cx="3620417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99"/>
                </a:solidFill>
              </a:rPr>
              <a:t>Only ions with velocity satisfying</a:t>
            </a:r>
          </a:p>
          <a:p>
            <a:pPr algn="ctr"/>
            <a:r>
              <a:rPr lang="en-US" sz="2400" b="1" i="1" dirty="0" err="1" smtClean="0"/>
              <a:t>qE</a:t>
            </a:r>
            <a:r>
              <a:rPr lang="en-US" sz="2400" b="1" i="1" dirty="0" smtClean="0"/>
              <a:t> = </a:t>
            </a:r>
            <a:r>
              <a:rPr lang="en-US" sz="2400" b="1" i="1" dirty="0" err="1" smtClean="0"/>
              <a:t>qvB</a:t>
            </a:r>
            <a:endParaRPr lang="en-US" sz="2400" b="1" i="1" dirty="0" smtClean="0"/>
          </a:p>
          <a:p>
            <a:pPr algn="ctr"/>
            <a:r>
              <a:rPr lang="en-US" dirty="0" smtClean="0">
                <a:solidFill>
                  <a:srgbClr val="000099"/>
                </a:solidFill>
              </a:rPr>
              <a:t>will move through filter undeflected, thus selecting specific </a:t>
            </a:r>
            <a:r>
              <a:rPr lang="en-US" b="1" i="1" dirty="0" smtClean="0"/>
              <a:t>m/q</a:t>
            </a:r>
            <a:r>
              <a:rPr lang="en-US" dirty="0" smtClean="0">
                <a:solidFill>
                  <a:srgbClr val="000099"/>
                </a:solidFill>
              </a:rPr>
              <a:t>, which have different velocities due to initial acceleration.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0210" y="3032772"/>
            <a:ext cx="197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ion beam</a:t>
            </a:r>
          </a:p>
        </p:txBody>
      </p:sp>
    </p:spTree>
    <p:extLst>
      <p:ext uri="{BB962C8B-B14F-4D97-AF65-F5344CB8AC3E}">
        <p14:creationId xmlns:p14="http://schemas.microsoft.com/office/powerpoint/2010/main" val="35990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3810000" y="4143222"/>
            <a:ext cx="152400" cy="27147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57700" y="4376737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0100" y="4376737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29300" y="2286000"/>
            <a:ext cx="2695574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34398" y="2286000"/>
            <a:ext cx="152400" cy="3143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22860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577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0100" y="3186114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531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53100" y="4376736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67386" y="5257800"/>
            <a:ext cx="2843211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2700000">
            <a:off x="4557713" y="2162943"/>
            <a:ext cx="2695574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700000">
            <a:off x="4349655" y="2179760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2700000">
            <a:off x="4526634" y="2059163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53892" y="2610300"/>
            <a:ext cx="371527" cy="271500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58165" y="3181105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2449" y="3911701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66700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79654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53365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66700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79654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53365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6081" y="584390"/>
            <a:ext cx="488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Before deposit:  </a:t>
            </a:r>
            <a:r>
              <a:rPr lang="en-US" sz="2400" b="1" dirty="0" smtClean="0">
                <a:solidFill>
                  <a:srgbClr val="009900"/>
                </a:solidFill>
              </a:rPr>
              <a:t>Measure ion current</a:t>
            </a:r>
            <a:endParaRPr lang="en-US" sz="2400" b="1" dirty="0">
              <a:solidFill>
                <a:srgbClr val="009900"/>
              </a:solidFill>
            </a:endParaRPr>
          </a:p>
        </p:txBody>
      </p:sp>
      <p:cxnSp>
        <p:nvCxnSpPr>
          <p:cNvPr id="33" name="Curved Connector 32"/>
          <p:cNvCxnSpPr/>
          <p:nvPr/>
        </p:nvCxnSpPr>
        <p:spPr>
          <a:xfrm rot="16200000" flipH="1">
            <a:off x="4131582" y="5584777"/>
            <a:ext cx="694786" cy="6324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53366" y="4269328"/>
            <a:ext cx="0" cy="9884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153367" y="5133435"/>
            <a:ext cx="1" cy="4201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52578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4343399" y="6019800"/>
            <a:ext cx="1224535" cy="7620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3399" y="6278098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Ammeter</a:t>
            </a:r>
            <a:endParaRPr lang="en-US" b="1" dirty="0"/>
          </a:p>
        </p:txBody>
      </p:sp>
      <p:sp>
        <p:nvSpPr>
          <p:cNvPr id="44" name="Freeform 43"/>
          <p:cNvSpPr/>
          <p:nvPr/>
        </p:nvSpPr>
        <p:spPr>
          <a:xfrm>
            <a:off x="3517489" y="3445922"/>
            <a:ext cx="737422" cy="823406"/>
          </a:xfrm>
          <a:custGeom>
            <a:avLst/>
            <a:gdLst>
              <a:gd name="connsiteX0" fmla="*/ 0 w 666750"/>
              <a:gd name="connsiteY0" fmla="*/ 0 h 800100"/>
              <a:gd name="connsiteX1" fmla="*/ 666750 w 666750"/>
              <a:gd name="connsiteY1" fmla="*/ 0 h 800100"/>
              <a:gd name="connsiteX2" fmla="*/ 666750 w 666750"/>
              <a:gd name="connsiteY2" fmla="*/ 800100 h 800100"/>
              <a:gd name="connsiteX3" fmla="*/ 9525 w 666750"/>
              <a:gd name="connsiteY3" fmla="*/ 800100 h 800100"/>
              <a:gd name="connsiteX4" fmla="*/ 9525 w 666750"/>
              <a:gd name="connsiteY4" fmla="*/ 619125 h 800100"/>
              <a:gd name="connsiteX5" fmla="*/ 390525 w 666750"/>
              <a:gd name="connsiteY5" fmla="*/ 619125 h 800100"/>
              <a:gd name="connsiteX6" fmla="*/ 485775 w 666750"/>
              <a:gd name="connsiteY6" fmla="*/ 523875 h 800100"/>
              <a:gd name="connsiteX7" fmla="*/ 485775 w 666750"/>
              <a:gd name="connsiteY7" fmla="*/ 295275 h 800100"/>
              <a:gd name="connsiteX8" fmla="*/ 390525 w 666750"/>
              <a:gd name="connsiteY8" fmla="*/ 200025 h 800100"/>
              <a:gd name="connsiteX9" fmla="*/ 9525 w 666750"/>
              <a:gd name="connsiteY9" fmla="*/ 200025 h 800100"/>
              <a:gd name="connsiteX10" fmla="*/ 0 w 666750"/>
              <a:gd name="connsiteY10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750" h="800100">
                <a:moveTo>
                  <a:pt x="0" y="0"/>
                </a:moveTo>
                <a:lnTo>
                  <a:pt x="666750" y="0"/>
                </a:lnTo>
                <a:lnTo>
                  <a:pt x="666750" y="800100"/>
                </a:lnTo>
                <a:lnTo>
                  <a:pt x="9525" y="800100"/>
                </a:lnTo>
                <a:lnTo>
                  <a:pt x="9525" y="619125"/>
                </a:lnTo>
                <a:lnTo>
                  <a:pt x="390525" y="619125"/>
                </a:lnTo>
                <a:lnTo>
                  <a:pt x="485775" y="523875"/>
                </a:lnTo>
                <a:lnTo>
                  <a:pt x="485775" y="295275"/>
                </a:lnTo>
                <a:lnTo>
                  <a:pt x="390525" y="200025"/>
                </a:lnTo>
                <a:lnTo>
                  <a:pt x="9525" y="2000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2918" r="26563" b="14583"/>
          <a:stretch/>
        </p:blipFill>
        <p:spPr>
          <a:xfrm>
            <a:off x="5967435" y="5369245"/>
            <a:ext cx="1737360" cy="1371600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cxnSp>
        <p:nvCxnSpPr>
          <p:cNvPr id="49" name="Straight Connector 48"/>
          <p:cNvCxnSpPr/>
          <p:nvPr/>
        </p:nvCxnSpPr>
        <p:spPr>
          <a:xfrm flipV="1">
            <a:off x="6867684" y="4497189"/>
            <a:ext cx="122005" cy="8502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600" y="4346314"/>
            <a:ext cx="180434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Sapphire window at 10K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-53412" y="3845322"/>
            <a:ext cx="4063698" cy="12303"/>
          </a:xfrm>
          <a:prstGeom prst="straightConnector1">
            <a:avLst/>
          </a:prstGeom>
          <a:ln w="1079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35097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583440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1521" y="3705444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823470" y="37006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522480" y="38911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128271" y="373823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975870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061471" y="37583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521560" y="3746073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356871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133032" y="3865432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280671" y="375336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770130" y="38345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8698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77041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55122" y="3697539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17071" y="36927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16081" y="38832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121872" y="373033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969471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5072" y="37504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515161" y="373816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350472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721947" y="369182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636222" y="38216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126633" y="3857527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879108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274272" y="37454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63731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531322" y="3644606"/>
            <a:ext cx="160973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</a:t>
            </a:r>
            <a:r>
              <a:rPr lang="en-US" sz="2000" b="1" baseline="30000" dirty="0" smtClean="0"/>
              <a:t>+</a:t>
            </a:r>
            <a:r>
              <a:rPr lang="en-US" sz="2000" b="1" dirty="0" smtClean="0"/>
              <a:t> Ion Beam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23911" y="3659995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Faraday cup</a:t>
            </a:r>
            <a:endParaRPr lang="en-US" b="1" dirty="0"/>
          </a:p>
        </p:txBody>
      </p:sp>
      <p:sp>
        <p:nvSpPr>
          <p:cNvPr id="207" name="TextBox 206"/>
          <p:cNvSpPr txBox="1"/>
          <p:nvPr/>
        </p:nvSpPr>
        <p:spPr>
          <a:xfrm>
            <a:off x="-18143" y="0"/>
            <a:ext cx="341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Ba</a:t>
            </a:r>
            <a:r>
              <a:rPr lang="en-US" sz="3200" b="1" baseline="30000" dirty="0" smtClean="0"/>
              <a:t>+</a:t>
            </a:r>
            <a:r>
              <a:rPr lang="en-US" sz="3200" b="1" dirty="0" smtClean="0"/>
              <a:t> Ion Deposition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608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3810000" y="5089659"/>
            <a:ext cx="152400" cy="1844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57700" y="4376737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0100" y="4376737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29300" y="2286000"/>
            <a:ext cx="2695574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34398" y="2286000"/>
            <a:ext cx="152400" cy="3143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22860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577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0100" y="3186114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531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53100" y="4376736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67386" y="5257800"/>
            <a:ext cx="2843211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2700000">
            <a:off x="4557713" y="2162943"/>
            <a:ext cx="2695574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700000">
            <a:off x="4349655" y="2179760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2700000">
            <a:off x="4526634" y="2059163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-53412" y="3845322"/>
            <a:ext cx="6575845" cy="0"/>
          </a:xfrm>
          <a:prstGeom prst="straightConnector1">
            <a:avLst/>
          </a:prstGeom>
          <a:ln w="1079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724399" y="1082372"/>
            <a:ext cx="2343150" cy="2346133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58165" y="3181105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2449" y="3911701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517489" y="4392359"/>
            <a:ext cx="737422" cy="823406"/>
          </a:xfrm>
          <a:custGeom>
            <a:avLst/>
            <a:gdLst>
              <a:gd name="connsiteX0" fmla="*/ 0 w 666750"/>
              <a:gd name="connsiteY0" fmla="*/ 0 h 800100"/>
              <a:gd name="connsiteX1" fmla="*/ 666750 w 666750"/>
              <a:gd name="connsiteY1" fmla="*/ 0 h 800100"/>
              <a:gd name="connsiteX2" fmla="*/ 666750 w 666750"/>
              <a:gd name="connsiteY2" fmla="*/ 800100 h 800100"/>
              <a:gd name="connsiteX3" fmla="*/ 9525 w 666750"/>
              <a:gd name="connsiteY3" fmla="*/ 800100 h 800100"/>
              <a:gd name="connsiteX4" fmla="*/ 9525 w 666750"/>
              <a:gd name="connsiteY4" fmla="*/ 619125 h 800100"/>
              <a:gd name="connsiteX5" fmla="*/ 390525 w 666750"/>
              <a:gd name="connsiteY5" fmla="*/ 619125 h 800100"/>
              <a:gd name="connsiteX6" fmla="*/ 485775 w 666750"/>
              <a:gd name="connsiteY6" fmla="*/ 523875 h 800100"/>
              <a:gd name="connsiteX7" fmla="*/ 485775 w 666750"/>
              <a:gd name="connsiteY7" fmla="*/ 295275 h 800100"/>
              <a:gd name="connsiteX8" fmla="*/ 390525 w 666750"/>
              <a:gd name="connsiteY8" fmla="*/ 200025 h 800100"/>
              <a:gd name="connsiteX9" fmla="*/ 9525 w 666750"/>
              <a:gd name="connsiteY9" fmla="*/ 200025 h 800100"/>
              <a:gd name="connsiteX10" fmla="*/ 0 w 666750"/>
              <a:gd name="connsiteY10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750" h="800100">
                <a:moveTo>
                  <a:pt x="0" y="0"/>
                </a:moveTo>
                <a:lnTo>
                  <a:pt x="666750" y="0"/>
                </a:lnTo>
                <a:lnTo>
                  <a:pt x="666750" y="800100"/>
                </a:lnTo>
                <a:lnTo>
                  <a:pt x="9525" y="800100"/>
                </a:lnTo>
                <a:lnTo>
                  <a:pt x="9525" y="619125"/>
                </a:lnTo>
                <a:lnTo>
                  <a:pt x="390525" y="619125"/>
                </a:lnTo>
                <a:lnTo>
                  <a:pt x="485775" y="523875"/>
                </a:lnTo>
                <a:lnTo>
                  <a:pt x="485775" y="295275"/>
                </a:lnTo>
                <a:lnTo>
                  <a:pt x="390525" y="200025"/>
                </a:lnTo>
                <a:lnTo>
                  <a:pt x="9525" y="2000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66700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79654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53365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66700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79654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53365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096216" y="675310"/>
            <a:ext cx="875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Xe gas</a:t>
            </a:r>
            <a:endParaRPr lang="en-US" sz="2000" b="1" i="1" dirty="0"/>
          </a:p>
        </p:txBody>
      </p:sp>
      <p:sp>
        <p:nvSpPr>
          <p:cNvPr id="4" name="Rectangle 3"/>
          <p:cNvSpPr/>
          <p:nvPr/>
        </p:nvSpPr>
        <p:spPr>
          <a:xfrm>
            <a:off x="0" y="52578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245812" y="381952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494155" y="381952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372236" y="3728493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734185" y="372373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433195" y="391423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038986" y="376128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886585" y="387613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972186" y="378142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432275" y="3769122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267586" y="387613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639061" y="3722782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553336" y="3852614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043747" y="38884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796222" y="385762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191386" y="3776414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680845" y="385762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53892" y="2610300"/>
            <a:ext cx="371527" cy="2715004"/>
          </a:xfrm>
          <a:prstGeom prst="rect">
            <a:avLst/>
          </a:prstGeom>
        </p:spPr>
      </p:pic>
      <p:sp>
        <p:nvSpPr>
          <p:cNvPr id="98" name="Oval 97"/>
          <p:cNvSpPr/>
          <p:nvPr/>
        </p:nvSpPr>
        <p:spPr>
          <a:xfrm>
            <a:off x="7668908" y="336972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587945" y="344592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511742" y="35286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435538" y="36095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355226" y="36857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7274263" y="37619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198060" y="384466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111695" y="392086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7035494" y="400405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959290" y="40850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878978" y="41612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798015" y="42374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721812" y="432010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549845" y="3339019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468882" y="341521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392679" y="349790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316475" y="357886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236163" y="3655069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155200" y="373126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7078997" y="381395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992632" y="389015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916431" y="3973353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840227" y="405431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759915" y="4130514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678952" y="420671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7516507" y="322431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7435544" y="330051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359341" y="338320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283137" y="34641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202825" y="35403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121862" y="36165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045659" y="36992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959294" y="377545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6883093" y="385865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806889" y="39396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6726577" y="40158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645614" y="40920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69411" y="4174700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7393326" y="319362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312363" y="326982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236160" y="335250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7159956" y="34334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7079644" y="35096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6998681" y="35858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6922478" y="366855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836113" y="374475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6759912" y="382795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6683708" y="39089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603396" y="39851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522433" y="40613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2335097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2583440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461521" y="3705444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823470" y="37006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522480" y="38911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128271" y="373823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975870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061471" y="37583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521560" y="3746073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3356871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728346" y="3699733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642621" y="382956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133032" y="3865432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885507" y="38345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3280671" y="375336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2770130" y="38345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328698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577041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455122" y="3697539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817071" y="36927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516081" y="38832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1121872" y="373033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969471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55072" y="37504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515161" y="373816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1350472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721947" y="369182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636222" y="38216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126633" y="3857527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879108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274272" y="37454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763731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/>
          <p:cNvSpPr txBox="1"/>
          <p:nvPr/>
        </p:nvSpPr>
        <p:spPr>
          <a:xfrm>
            <a:off x="5432275" y="5776572"/>
            <a:ext cx="2793683" cy="83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Some neutralization of Ba</a:t>
            </a:r>
            <a:r>
              <a:rPr lang="en-US" sz="2400" b="1" baseline="30000" dirty="0" smtClean="0"/>
              <a:t>+</a:t>
            </a:r>
            <a:r>
              <a:rPr lang="en-US" sz="2400" b="1" dirty="0" smtClean="0"/>
              <a:t> to Ba</a:t>
            </a:r>
            <a:endParaRPr lang="en-US" sz="2400" b="1" dirty="0"/>
          </a:p>
        </p:txBody>
      </p:sp>
      <p:sp>
        <p:nvSpPr>
          <p:cNvPr id="213" name="Freeform 212"/>
          <p:cNvSpPr/>
          <p:nvPr/>
        </p:nvSpPr>
        <p:spPr>
          <a:xfrm>
            <a:off x="6802777" y="4371703"/>
            <a:ext cx="475435" cy="1417264"/>
          </a:xfrm>
          <a:custGeom>
            <a:avLst/>
            <a:gdLst>
              <a:gd name="connsiteX0" fmla="*/ 3938 w 428504"/>
              <a:gd name="connsiteY0" fmla="*/ 1332411 h 1332411"/>
              <a:gd name="connsiteX1" fmla="*/ 56189 w 428504"/>
              <a:gd name="connsiteY1" fmla="*/ 679268 h 1332411"/>
              <a:gd name="connsiteX2" fmla="*/ 395823 w 428504"/>
              <a:gd name="connsiteY2" fmla="*/ 409303 h 1332411"/>
              <a:gd name="connsiteX3" fmla="*/ 395823 w 428504"/>
              <a:gd name="connsiteY3" fmla="*/ 0 h 133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504" h="1332411">
                <a:moveTo>
                  <a:pt x="3938" y="1332411"/>
                </a:moveTo>
                <a:cubicBezTo>
                  <a:pt x="-2594" y="1082765"/>
                  <a:pt x="-9125" y="833119"/>
                  <a:pt x="56189" y="679268"/>
                </a:cubicBezTo>
                <a:cubicBezTo>
                  <a:pt x="121503" y="525417"/>
                  <a:pt x="339217" y="522514"/>
                  <a:pt x="395823" y="409303"/>
                </a:cubicBezTo>
                <a:cubicBezTo>
                  <a:pt x="452429" y="296092"/>
                  <a:pt x="424126" y="148046"/>
                  <a:pt x="395823" y="0"/>
                </a:cubicBezTo>
              </a:path>
            </a:pathLst>
          </a:custGeom>
          <a:noFill/>
          <a:ln w="44450">
            <a:solidFill>
              <a:srgbClr val="C0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1322" y="3644606"/>
            <a:ext cx="160973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</a:t>
            </a:r>
            <a:r>
              <a:rPr lang="en-US" sz="2000" b="1" baseline="30000" dirty="0" smtClean="0"/>
              <a:t>+</a:t>
            </a:r>
            <a:r>
              <a:rPr lang="en-US" sz="2000" b="1" dirty="0" smtClean="0"/>
              <a:t> Ion Beam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32669" y="3022532"/>
            <a:ext cx="59824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10 K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18143" y="0"/>
            <a:ext cx="341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Ba</a:t>
            </a:r>
            <a:r>
              <a:rPr lang="en-US" sz="3200" b="1" baseline="30000" dirty="0" smtClean="0"/>
              <a:t>+</a:t>
            </a:r>
            <a:r>
              <a:rPr lang="en-US" sz="3200" b="1" dirty="0" smtClean="0"/>
              <a:t> Ion Deposition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3810000" y="4143222"/>
            <a:ext cx="152400" cy="27147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57700" y="4376737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0100" y="4376737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29300" y="2286000"/>
            <a:ext cx="2695574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34398" y="2286000"/>
            <a:ext cx="152400" cy="3143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22860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577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0100" y="3186114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53100" y="228600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53100" y="4376736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67386" y="5257800"/>
            <a:ext cx="2843211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2700000">
            <a:off x="4557713" y="2162943"/>
            <a:ext cx="2695574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700000">
            <a:off x="4349655" y="2179760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2700000">
            <a:off x="4526634" y="2059163"/>
            <a:ext cx="2695574" cy="566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153892" y="2610300"/>
            <a:ext cx="371527" cy="271500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58165" y="3181105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2449" y="3911701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66700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79654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533650" y="3045770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66700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79654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533650" y="4083992"/>
            <a:ext cx="45719" cy="585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6081" y="584390"/>
            <a:ext cx="465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After deposit:  </a:t>
            </a:r>
            <a:r>
              <a:rPr lang="en-US" sz="2400" b="1" dirty="0" smtClean="0">
                <a:solidFill>
                  <a:srgbClr val="009900"/>
                </a:solidFill>
              </a:rPr>
              <a:t>Measure ion current</a:t>
            </a:r>
            <a:endParaRPr lang="en-US" sz="2400" b="1" dirty="0">
              <a:solidFill>
                <a:srgbClr val="009900"/>
              </a:solidFill>
            </a:endParaRPr>
          </a:p>
        </p:txBody>
      </p:sp>
      <p:cxnSp>
        <p:nvCxnSpPr>
          <p:cNvPr id="33" name="Curved Connector 32"/>
          <p:cNvCxnSpPr/>
          <p:nvPr/>
        </p:nvCxnSpPr>
        <p:spPr>
          <a:xfrm rot="16200000" flipH="1">
            <a:off x="4131582" y="5584777"/>
            <a:ext cx="694786" cy="6324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53366" y="4269328"/>
            <a:ext cx="0" cy="9884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153367" y="5133435"/>
            <a:ext cx="1" cy="4201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5257800"/>
            <a:ext cx="4533900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4343399" y="6019800"/>
            <a:ext cx="1224535" cy="7620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3399" y="6278098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Ammeter</a:t>
            </a:r>
            <a:endParaRPr lang="en-US" b="1" dirty="0"/>
          </a:p>
        </p:txBody>
      </p:sp>
      <p:sp>
        <p:nvSpPr>
          <p:cNvPr id="44" name="Freeform 43"/>
          <p:cNvSpPr/>
          <p:nvPr/>
        </p:nvSpPr>
        <p:spPr>
          <a:xfrm>
            <a:off x="3517489" y="3445922"/>
            <a:ext cx="737422" cy="823406"/>
          </a:xfrm>
          <a:custGeom>
            <a:avLst/>
            <a:gdLst>
              <a:gd name="connsiteX0" fmla="*/ 0 w 666750"/>
              <a:gd name="connsiteY0" fmla="*/ 0 h 800100"/>
              <a:gd name="connsiteX1" fmla="*/ 666750 w 666750"/>
              <a:gd name="connsiteY1" fmla="*/ 0 h 800100"/>
              <a:gd name="connsiteX2" fmla="*/ 666750 w 666750"/>
              <a:gd name="connsiteY2" fmla="*/ 800100 h 800100"/>
              <a:gd name="connsiteX3" fmla="*/ 9525 w 666750"/>
              <a:gd name="connsiteY3" fmla="*/ 800100 h 800100"/>
              <a:gd name="connsiteX4" fmla="*/ 9525 w 666750"/>
              <a:gd name="connsiteY4" fmla="*/ 619125 h 800100"/>
              <a:gd name="connsiteX5" fmla="*/ 390525 w 666750"/>
              <a:gd name="connsiteY5" fmla="*/ 619125 h 800100"/>
              <a:gd name="connsiteX6" fmla="*/ 485775 w 666750"/>
              <a:gd name="connsiteY6" fmla="*/ 523875 h 800100"/>
              <a:gd name="connsiteX7" fmla="*/ 485775 w 666750"/>
              <a:gd name="connsiteY7" fmla="*/ 295275 h 800100"/>
              <a:gd name="connsiteX8" fmla="*/ 390525 w 666750"/>
              <a:gd name="connsiteY8" fmla="*/ 200025 h 800100"/>
              <a:gd name="connsiteX9" fmla="*/ 9525 w 666750"/>
              <a:gd name="connsiteY9" fmla="*/ 200025 h 800100"/>
              <a:gd name="connsiteX10" fmla="*/ 0 w 666750"/>
              <a:gd name="connsiteY10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750" h="800100">
                <a:moveTo>
                  <a:pt x="0" y="0"/>
                </a:moveTo>
                <a:lnTo>
                  <a:pt x="666750" y="0"/>
                </a:lnTo>
                <a:lnTo>
                  <a:pt x="666750" y="800100"/>
                </a:lnTo>
                <a:lnTo>
                  <a:pt x="9525" y="800100"/>
                </a:lnTo>
                <a:lnTo>
                  <a:pt x="9525" y="619125"/>
                </a:lnTo>
                <a:lnTo>
                  <a:pt x="390525" y="619125"/>
                </a:lnTo>
                <a:lnTo>
                  <a:pt x="485775" y="523875"/>
                </a:lnTo>
                <a:lnTo>
                  <a:pt x="485775" y="295275"/>
                </a:lnTo>
                <a:lnTo>
                  <a:pt x="390525" y="200025"/>
                </a:lnTo>
                <a:lnTo>
                  <a:pt x="9525" y="2000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-53412" y="3845322"/>
            <a:ext cx="4063698" cy="12303"/>
          </a:xfrm>
          <a:prstGeom prst="straightConnector1">
            <a:avLst/>
          </a:prstGeom>
          <a:ln w="1079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35097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583440" y="37964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1521" y="3705444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823470" y="37006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522480" y="38911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128271" y="373823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975870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061471" y="37583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521560" y="3746073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356871" y="385308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133032" y="3865432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280671" y="3753365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770130" y="38345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8698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77041" y="37885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55122" y="3697539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17071" y="36927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16081" y="38832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121872" y="373033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969471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5072" y="37504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515161" y="373816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350472" y="3845176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721947" y="3691828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636222" y="38216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126633" y="3857527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879108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274272" y="3745460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63731" y="3826671"/>
            <a:ext cx="76200" cy="76200"/>
          </a:xfrm>
          <a:prstGeom prst="ellipse">
            <a:avLst/>
          </a:prstGeom>
          <a:solidFill>
            <a:srgbClr val="FFCC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531322" y="3644606"/>
            <a:ext cx="160973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</a:t>
            </a:r>
            <a:r>
              <a:rPr lang="en-US" sz="2000" b="1" baseline="30000" dirty="0" smtClean="0"/>
              <a:t>+</a:t>
            </a:r>
            <a:r>
              <a:rPr lang="en-US" sz="2000" b="1" dirty="0" smtClean="0"/>
              <a:t> Ion Beam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23911" y="3659995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Faraday cup</a:t>
            </a:r>
            <a:endParaRPr lang="en-US" b="1" dirty="0"/>
          </a:p>
        </p:txBody>
      </p:sp>
      <p:sp>
        <p:nvSpPr>
          <p:cNvPr id="207" name="TextBox 206"/>
          <p:cNvSpPr txBox="1"/>
          <p:nvPr/>
        </p:nvSpPr>
        <p:spPr>
          <a:xfrm>
            <a:off x="-18143" y="0"/>
            <a:ext cx="341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Ba</a:t>
            </a:r>
            <a:r>
              <a:rPr lang="en-US" sz="3200" b="1" baseline="30000" dirty="0" smtClean="0"/>
              <a:t>+</a:t>
            </a:r>
            <a:r>
              <a:rPr lang="en-US" sz="3200" b="1" dirty="0" smtClean="0"/>
              <a:t> Ion Deposition</a:t>
            </a:r>
            <a:endParaRPr lang="en-US" sz="3200" b="1" dirty="0"/>
          </a:p>
        </p:txBody>
      </p:sp>
      <p:sp>
        <p:nvSpPr>
          <p:cNvPr id="70" name="Oval 69"/>
          <p:cNvSpPr/>
          <p:nvPr/>
        </p:nvSpPr>
        <p:spPr>
          <a:xfrm>
            <a:off x="7668908" y="336972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587945" y="344592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11742" y="35286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35538" y="36095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355226" y="36857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274263" y="376197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198060" y="384466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7111695" y="392086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7035494" y="400405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959290" y="40850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878978" y="41612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798015" y="423741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721812" y="432010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549845" y="3339019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468882" y="341521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392679" y="349790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316475" y="357886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7236163" y="3655069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7155200" y="373126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078997" y="381395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992632" y="389015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916431" y="3973353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840227" y="405431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759915" y="4130514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678952" y="420671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516507" y="322431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435544" y="330051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359341" y="338320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283137" y="34641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202825" y="35403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7121862" y="361656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7045659" y="36992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959294" y="377545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6883093" y="385865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806889" y="39396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726577" y="40158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645614" y="409201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569411" y="4174700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393326" y="319362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7312363" y="326982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7236160" y="335250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159956" y="34334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079644" y="35096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998681" y="35858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6922478" y="366855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6836113" y="374475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759912" y="382795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683708" y="39089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603396" y="39851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522433" y="406131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7832669" y="3022532"/>
            <a:ext cx="59824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10 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154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05671" y="0"/>
            <a:ext cx="1367745" cy="14114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-9256" y="4919470"/>
            <a:ext cx="1939399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853944" y="4038407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006344" y="4038407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225544" y="1947670"/>
            <a:ext cx="693133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930642" y="1947670"/>
            <a:ext cx="152400" cy="783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848" y="1951037"/>
            <a:ext cx="1930992" cy="1845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853944" y="194767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006344" y="2847784"/>
            <a:ext cx="1295400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49344" y="1947670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49344" y="4038406"/>
            <a:ext cx="152400" cy="1052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550136" y="2271970"/>
            <a:ext cx="371527" cy="2715004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5065152" y="303139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984189" y="310759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907986" y="319028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831782" y="327124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594304" y="350633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507939" y="358253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431738" y="366572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355534" y="374668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275222" y="382288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194259" y="3899087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118056" y="398177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946089" y="300068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865126" y="307688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788923" y="315957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712719" y="324053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632407" y="331673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475241" y="347562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388876" y="3551828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312675" y="3635023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236471" y="3715984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156159" y="379218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075196" y="386838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912751" y="288598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831788" y="296218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755585" y="304487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79381" y="312583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599069" y="3202036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518106" y="3278236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441903" y="336092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355538" y="343712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279337" y="3520320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203133" y="360128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122821" y="367748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041858" y="3753681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965655" y="383637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789570" y="285529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708607" y="293149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632404" y="301417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556200" y="309514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475888" y="317134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394925" y="3247540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318722" y="333022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232357" y="3406429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156156" y="3489624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079952" y="357058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999640" y="364678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918677" y="3722985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-9256" y="44091"/>
            <a:ext cx="1847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CC"/>
                </a:solidFill>
              </a:rPr>
              <a:t>Detection</a:t>
            </a:r>
            <a:endParaRPr lang="en-US" sz="3200" b="1" dirty="0">
              <a:solidFill>
                <a:srgbClr val="0000CC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110093" y="2581082"/>
            <a:ext cx="109537" cy="19835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930642" y="4483306"/>
            <a:ext cx="152400" cy="607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311517" y="1947670"/>
            <a:ext cx="695324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727533" y="1815707"/>
            <a:ext cx="1743072" cy="118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756108" y="5117700"/>
            <a:ext cx="1743072" cy="118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07781" y="4919470"/>
            <a:ext cx="693133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293754" y="4919470"/>
            <a:ext cx="695324" cy="171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7245447" y="3339286"/>
            <a:ext cx="1877904" cy="183505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Isosceles Triangle 136"/>
          <p:cNvSpPr/>
          <p:nvPr/>
        </p:nvSpPr>
        <p:spPr>
          <a:xfrm rot="16200000">
            <a:off x="5827654" y="2106709"/>
            <a:ext cx="177814" cy="2657772"/>
          </a:xfrm>
          <a:prstGeom prst="triangle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 rot="10800000">
            <a:off x="6913551" y="2689208"/>
            <a:ext cx="432522" cy="1590967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441" y="35732"/>
            <a:ext cx="291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spectrometer/CCD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367733" y="2679472"/>
            <a:ext cx="163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555nm </a:t>
            </a:r>
          </a:p>
          <a:p>
            <a:pPr algn="ctr"/>
            <a:r>
              <a:rPr lang="en-US" b="1" dirty="0" smtClean="0"/>
              <a:t>excitation laser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28</a:t>
            </a:fld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751470" y="334744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670507" y="3423642"/>
            <a:ext cx="76200" cy="76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551444" y="3392939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896417" y="1411670"/>
            <a:ext cx="1372242" cy="2050072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hord 148"/>
          <p:cNvSpPr/>
          <p:nvPr/>
        </p:nvSpPr>
        <p:spPr>
          <a:xfrm rot="5410239">
            <a:off x="4343418" y="473381"/>
            <a:ext cx="438098" cy="1872130"/>
          </a:xfrm>
          <a:prstGeom prst="chord">
            <a:avLst>
              <a:gd name="adj1" fmla="val 5404137"/>
              <a:gd name="adj2" fmla="val 1625621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711002" y="693799"/>
            <a:ext cx="1743072" cy="118872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2808912" y="522402"/>
            <a:ext cx="89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filters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32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3514098"/>
            <a:ext cx="5943598" cy="33395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29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 rot="2700000">
            <a:off x="1704837" y="341746"/>
            <a:ext cx="726015" cy="3932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903393" y="2964416"/>
            <a:ext cx="0" cy="129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652336" y="2235611"/>
            <a:ext cx="256686" cy="74503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419625" y="2476066"/>
            <a:ext cx="230982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1635948" y="2219384"/>
            <a:ext cx="783677" cy="25668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64197" y="42467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752390" y="914400"/>
            <a:ext cx="822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Xenon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Matrix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55815" y="2782638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Growth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17485" y="2591899"/>
            <a:ext cx="471729" cy="4717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903393" y="2980633"/>
            <a:ext cx="29720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2116974" y="1728757"/>
            <a:ext cx="302651" cy="745034"/>
          </a:xfrm>
          <a:prstGeom prst="line">
            <a:avLst/>
          </a:prstGeom>
          <a:ln w="381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116974" y="1728759"/>
            <a:ext cx="783677" cy="256682"/>
          </a:xfrm>
          <a:prstGeom prst="line">
            <a:avLst/>
          </a:prstGeom>
          <a:ln w="381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900651" y="1985441"/>
            <a:ext cx="1828800" cy="0"/>
          </a:xfrm>
          <a:prstGeom prst="line">
            <a:avLst/>
          </a:prstGeom>
          <a:ln w="381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/>
          <p:cNvSpPr/>
          <p:nvPr/>
        </p:nvSpPr>
        <p:spPr>
          <a:xfrm>
            <a:off x="4724400" y="1757137"/>
            <a:ext cx="1465190" cy="143785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067882" y="2158791"/>
            <a:ext cx="77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</a:t>
            </a:r>
          </a:p>
          <a:p>
            <a:r>
              <a:rPr lang="en-US" dirty="0" smtClean="0"/>
              <a:t>Meter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752390" y="1560731"/>
            <a:ext cx="141222" cy="421868"/>
          </a:xfrm>
          <a:prstGeom prst="line">
            <a:avLst/>
          </a:prstGeom>
          <a:ln w="38100">
            <a:solidFill>
              <a:srgbClr val="FF0000">
                <a:alpha val="23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4098" y="73967"/>
            <a:ext cx="7800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Measuring Xe matrix growth rate using interference fringes: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24599" y="2706469"/>
            <a:ext cx="136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Leak Valve Setting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781800" y="3352800"/>
            <a:ext cx="762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8" y="3810000"/>
            <a:ext cx="1749747" cy="1298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1851" y="76200"/>
            <a:ext cx="20890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 smtClean="0"/>
              <a:t>Neutrinos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524001"/>
            <a:ext cx="3571779" cy="34217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8126" y="1101881"/>
            <a:ext cx="380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First indications:</a:t>
            </a:r>
            <a:r>
              <a:rPr lang="en-US" b="1" dirty="0" smtClean="0">
                <a:solidFill>
                  <a:srgbClr val="0000CC"/>
                </a:solidFill>
              </a:rPr>
              <a:t>  beta decay spectrum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98" y="1471213"/>
            <a:ext cx="2974634" cy="1902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810000"/>
            <a:ext cx="2224755" cy="1495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5562600"/>
            <a:ext cx="5683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Interact only via Weak Force (and Gravity)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Very small mass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51170" y="89628"/>
            <a:ext cx="6426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rebuchet MS" panose="020B0603020202020204" pitchFamily="34" charset="0"/>
                <a:cs typeface="Tunga" panose="020B0502040204020203" pitchFamily="34" charset="0"/>
              </a:rPr>
              <a:t>Ba/Ba</a:t>
            </a:r>
            <a:r>
              <a:rPr lang="en-US" sz="4000" b="1" baseline="30000" dirty="0" smtClean="0">
                <a:latin typeface="Trebuchet MS" panose="020B0603020202020204" pitchFamily="34" charset="0"/>
                <a:cs typeface="Tunga" panose="020B0502040204020203" pitchFamily="34" charset="0"/>
              </a:rPr>
              <a:t>+</a:t>
            </a:r>
            <a:r>
              <a:rPr lang="en-US" sz="4000" b="1" dirty="0" smtClean="0">
                <a:latin typeface="Trebuchet MS" panose="020B0603020202020204" pitchFamily="34" charset="0"/>
                <a:cs typeface="Tunga" panose="020B0502040204020203" pitchFamily="34" charset="0"/>
              </a:rPr>
              <a:t> vacuum transitions</a:t>
            </a:r>
            <a:endParaRPr lang="en-US" sz="4000" b="1" dirty="0">
              <a:latin typeface="Trebuchet MS" panose="020B0603020202020204" pitchFamily="34" charset="0"/>
              <a:cs typeface="Tunga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8306" y="2552129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6p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P</a:t>
            </a:r>
            <a:r>
              <a:rPr lang="en-US" sz="1400" baseline="-25000" dirty="0" smtClean="0"/>
              <a:t>3/2</a:t>
            </a:r>
            <a:endParaRPr lang="en-US" sz="14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60890" y="2807124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6p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P</a:t>
            </a:r>
            <a:r>
              <a:rPr lang="en-US" sz="1400" baseline="-25000" dirty="0"/>
              <a:t>1</a:t>
            </a:r>
            <a:r>
              <a:rPr lang="en-US" sz="1400" baseline="-25000" dirty="0" smtClean="0"/>
              <a:t>/2</a:t>
            </a:r>
            <a:endParaRPr lang="en-US" sz="14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8342947" y="367051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5d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D</a:t>
            </a:r>
            <a:r>
              <a:rPr lang="en-US" sz="1400" baseline="-25000" dirty="0"/>
              <a:t>5</a:t>
            </a:r>
            <a:r>
              <a:rPr lang="en-US" sz="1400" baseline="-25000" dirty="0" smtClean="0"/>
              <a:t>/2</a:t>
            </a:r>
            <a:endParaRPr lang="en-US" sz="14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8342947" y="4041858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5d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3/2</a:t>
            </a:r>
            <a:endParaRPr lang="en-US" sz="14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4564550" y="4636068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 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1/2</a:t>
            </a:r>
            <a:endParaRPr lang="en-US" sz="1400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53084" y="2803145"/>
            <a:ext cx="0" cy="1986812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681684" y="3012084"/>
            <a:ext cx="0" cy="1788467"/>
          </a:xfrm>
          <a:prstGeom prst="straightConnector1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979349" y="3050238"/>
            <a:ext cx="1440809" cy="114550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149208" y="2803145"/>
            <a:ext cx="1317584" cy="1021257"/>
          </a:xfrm>
          <a:prstGeom prst="straightConnector1">
            <a:avLst/>
          </a:prstGeom>
          <a:ln w="38100">
            <a:solidFill>
              <a:srgbClr val="FF66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48200" y="3581234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455.5 nm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536974" y="4217737"/>
            <a:ext cx="94002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493.4 nm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39584" y="3758720"/>
            <a:ext cx="9215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649.7 nm</a:t>
            </a:r>
            <a:endParaRPr 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675644" y="4530928"/>
            <a:ext cx="8980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585.4 nm</a:t>
            </a:r>
            <a:endParaRPr lang="en-US" sz="1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805903" y="3141828"/>
            <a:ext cx="9525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614.2 nm</a:t>
            </a:r>
            <a:endParaRPr lang="en-US" sz="1400" b="1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5293783" y="483870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428547" y="3895724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293783" y="2770622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93783" y="300990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28547" y="4203501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914130" y="2803145"/>
            <a:ext cx="1672554" cy="1313893"/>
          </a:xfrm>
          <a:prstGeom prst="straightConnector1">
            <a:avLst/>
          </a:prstGeom>
          <a:ln w="38100">
            <a:solidFill>
              <a:srgbClr val="FEDA0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331334" y="1687598"/>
            <a:ext cx="753732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CC"/>
                </a:solidFill>
              </a:rPr>
              <a:t>Ba</a:t>
            </a:r>
            <a:r>
              <a:rPr lang="en-US" sz="3200" b="1" baseline="30000" dirty="0" smtClean="0">
                <a:solidFill>
                  <a:srgbClr val="0000CC"/>
                </a:solidFill>
              </a:rPr>
              <a:t>+</a:t>
            </a:r>
            <a:endParaRPr lang="en-US" sz="3200" b="1" dirty="0">
              <a:solidFill>
                <a:srgbClr val="0000CC"/>
              </a:solidFill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7227706" y="3887452"/>
            <a:ext cx="478172" cy="788565"/>
          </a:xfrm>
          <a:custGeom>
            <a:avLst/>
            <a:gdLst>
              <a:gd name="connsiteX0" fmla="*/ 16778 w 478172"/>
              <a:gd name="connsiteY0" fmla="*/ 0 h 788565"/>
              <a:gd name="connsiteX1" fmla="*/ 8389 w 478172"/>
              <a:gd name="connsiteY1" fmla="*/ 100668 h 788565"/>
              <a:gd name="connsiteX2" fmla="*/ 0 w 478172"/>
              <a:gd name="connsiteY2" fmla="*/ 167780 h 788565"/>
              <a:gd name="connsiteX3" fmla="*/ 8389 w 478172"/>
              <a:gd name="connsiteY3" fmla="*/ 343948 h 788565"/>
              <a:gd name="connsiteX4" fmla="*/ 41945 w 478172"/>
              <a:gd name="connsiteY4" fmla="*/ 419449 h 788565"/>
              <a:gd name="connsiteX5" fmla="*/ 92279 w 478172"/>
              <a:gd name="connsiteY5" fmla="*/ 453005 h 788565"/>
              <a:gd name="connsiteX6" fmla="*/ 142613 w 478172"/>
              <a:gd name="connsiteY6" fmla="*/ 469783 h 788565"/>
              <a:gd name="connsiteX7" fmla="*/ 201336 w 478172"/>
              <a:gd name="connsiteY7" fmla="*/ 545284 h 788565"/>
              <a:gd name="connsiteX8" fmla="*/ 209725 w 478172"/>
              <a:gd name="connsiteY8" fmla="*/ 570451 h 788565"/>
              <a:gd name="connsiteX9" fmla="*/ 218114 w 478172"/>
              <a:gd name="connsiteY9" fmla="*/ 629174 h 788565"/>
              <a:gd name="connsiteX10" fmla="*/ 226503 w 478172"/>
              <a:gd name="connsiteY10" fmla="*/ 671119 h 788565"/>
              <a:gd name="connsiteX11" fmla="*/ 293615 w 478172"/>
              <a:gd name="connsiteY11" fmla="*/ 755009 h 788565"/>
              <a:gd name="connsiteX12" fmla="*/ 385893 w 478172"/>
              <a:gd name="connsiteY12" fmla="*/ 763398 h 788565"/>
              <a:gd name="connsiteX13" fmla="*/ 436227 w 478172"/>
              <a:gd name="connsiteY13" fmla="*/ 780176 h 788565"/>
              <a:gd name="connsiteX14" fmla="*/ 461394 w 478172"/>
              <a:gd name="connsiteY14" fmla="*/ 788565 h 788565"/>
              <a:gd name="connsiteX15" fmla="*/ 478172 w 478172"/>
              <a:gd name="connsiteY15" fmla="*/ 788565 h 7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8172" h="788565">
                <a:moveTo>
                  <a:pt x="16778" y="0"/>
                </a:moveTo>
                <a:cubicBezTo>
                  <a:pt x="13982" y="33556"/>
                  <a:pt x="11740" y="67163"/>
                  <a:pt x="8389" y="100668"/>
                </a:cubicBezTo>
                <a:cubicBezTo>
                  <a:pt x="6146" y="123101"/>
                  <a:pt x="0" y="145235"/>
                  <a:pt x="0" y="167780"/>
                </a:cubicBezTo>
                <a:cubicBezTo>
                  <a:pt x="0" y="226569"/>
                  <a:pt x="1897" y="285518"/>
                  <a:pt x="8389" y="343948"/>
                </a:cubicBezTo>
                <a:cubicBezTo>
                  <a:pt x="10023" y="358657"/>
                  <a:pt x="25808" y="405329"/>
                  <a:pt x="41945" y="419449"/>
                </a:cubicBezTo>
                <a:cubicBezTo>
                  <a:pt x="57120" y="432728"/>
                  <a:pt x="73149" y="446628"/>
                  <a:pt x="92279" y="453005"/>
                </a:cubicBezTo>
                <a:lnTo>
                  <a:pt x="142613" y="469783"/>
                </a:lnTo>
                <a:cubicBezTo>
                  <a:pt x="164328" y="491498"/>
                  <a:pt x="191302" y="515181"/>
                  <a:pt x="201336" y="545284"/>
                </a:cubicBezTo>
                <a:lnTo>
                  <a:pt x="209725" y="570451"/>
                </a:lnTo>
                <a:cubicBezTo>
                  <a:pt x="212521" y="590025"/>
                  <a:pt x="214863" y="609670"/>
                  <a:pt x="218114" y="629174"/>
                </a:cubicBezTo>
                <a:cubicBezTo>
                  <a:pt x="220458" y="643239"/>
                  <a:pt x="222751" y="657363"/>
                  <a:pt x="226503" y="671119"/>
                </a:cubicBezTo>
                <a:cubicBezTo>
                  <a:pt x="236154" y="706507"/>
                  <a:pt x="243962" y="750495"/>
                  <a:pt x="293615" y="755009"/>
                </a:cubicBezTo>
                <a:lnTo>
                  <a:pt x="385893" y="763398"/>
                </a:lnTo>
                <a:lnTo>
                  <a:pt x="436227" y="780176"/>
                </a:lnTo>
                <a:cubicBezTo>
                  <a:pt x="444616" y="782972"/>
                  <a:pt x="452551" y="788565"/>
                  <a:pt x="461394" y="788565"/>
                </a:cubicBezTo>
                <a:lnTo>
                  <a:pt x="478172" y="78856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053131" y="1649493"/>
            <a:ext cx="617477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Ba</a:t>
            </a:r>
            <a:endParaRPr lang="en-US" sz="3200" b="1" dirty="0">
              <a:solidFill>
                <a:srgbClr val="0099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1616943" y="2650115"/>
            <a:ext cx="13505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93630" y="4819632"/>
            <a:ext cx="11595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10331" y="397829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10331" y="428309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510331" y="437162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931058" y="2677108"/>
            <a:ext cx="786281" cy="2112848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2670608" y="2705291"/>
            <a:ext cx="0" cy="1575716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802148" y="2705291"/>
            <a:ext cx="0" cy="1666335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2935411" y="2706020"/>
            <a:ext cx="188789" cy="1245207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9280" y="3541236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553.5 nm</a:t>
            </a:r>
            <a:endParaRPr lang="en-US" sz="14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2933334" y="3239522"/>
            <a:ext cx="10290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</a:t>
            </a:r>
            <a:endParaRPr lang="en-US" sz="14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43710" y="463606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825502" y="2491237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510331" y="3493149"/>
            <a:ext cx="291817" cy="88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557831" y="3437853"/>
            <a:ext cx="990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717339" y="3050238"/>
            <a:ext cx="990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1107.6 nm</a:t>
            </a:r>
            <a:endParaRPr lang="en-US" sz="1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447867" y="3766637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3411668" y="4195746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708462" y="5562600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330</a:t>
            </a:r>
            <a:r>
              <a:rPr lang="en-US" dirty="0" smtClean="0"/>
              <a:t> decays from </a:t>
            </a:r>
            <a:r>
              <a:rPr lang="en-US" baseline="30000" dirty="0" smtClean="0"/>
              <a:t>1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state are into metastable D states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912155" y="5536475"/>
            <a:ext cx="31675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~1 in 4</a:t>
            </a:r>
            <a:r>
              <a:rPr lang="en-US" dirty="0" smtClean="0"/>
              <a:t> decays from </a:t>
            </a:r>
            <a:r>
              <a:rPr lang="en-US" baseline="30000" dirty="0" smtClean="0"/>
              <a:t>2</a:t>
            </a:r>
            <a:r>
              <a:rPr lang="en-US" dirty="0" smtClean="0"/>
              <a:t>P</a:t>
            </a:r>
            <a:r>
              <a:rPr lang="en-US" baseline="-25000" dirty="0" smtClean="0"/>
              <a:t>1/2</a:t>
            </a:r>
            <a:r>
              <a:rPr lang="en-US" dirty="0" smtClean="0"/>
              <a:t> state are into metastable 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5931186" y="46288"/>
            <a:ext cx="3159292" cy="1680559"/>
          </a:xfrm>
          <a:prstGeom prst="rect">
            <a:avLst/>
          </a:prstGeom>
          <a:solidFill>
            <a:srgbClr val="006600">
              <a:alpha val="34902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60" y="3369068"/>
            <a:ext cx="2649759" cy="32733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0898" y="3369947"/>
            <a:ext cx="378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Franck-Condon Principle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45356" y="46288"/>
            <a:ext cx="2107693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Barium in vacuum</a:t>
            </a:r>
            <a:endParaRPr lang="en-US" sz="2000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738531" y="605448"/>
            <a:ext cx="11710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8738" y="1590964"/>
            <a:ext cx="8313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12336" y="106995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336" y="125651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12336" y="134505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989659" y="639116"/>
            <a:ext cx="0" cy="942607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538670" y="625737"/>
            <a:ext cx="0" cy="7193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670210" y="625737"/>
            <a:ext cx="0" cy="608339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803475" y="626467"/>
            <a:ext cx="0" cy="44348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53589" y="946437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CC"/>
                </a:solidFill>
              </a:rPr>
              <a:t>553.5 nm</a:t>
            </a:r>
            <a:endParaRPr lang="en-US" sz="1400" b="1" dirty="0">
              <a:solidFill>
                <a:srgbClr val="0000C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8561" y="141907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5947090" y="446570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8194079" y="903065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8194079" y="1135097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5" name="Oval 4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646828" y="4435869"/>
            <a:ext cx="0" cy="1786038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932883" y="4791773"/>
            <a:ext cx="0" cy="1042671"/>
          </a:xfrm>
          <a:prstGeom prst="straightConnector1">
            <a:avLst/>
          </a:prstGeom>
          <a:ln w="5715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697616" y="4435869"/>
            <a:ext cx="255874" cy="3559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124" name="Rectangle 123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0898" y="3692363"/>
            <a:ext cx="5371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Changes in vibrational states can cause </a:t>
            </a:r>
            <a:r>
              <a:rPr lang="en-US" b="1" i="1" dirty="0" smtClean="0"/>
              <a:t>shifts</a:t>
            </a:r>
            <a:r>
              <a:rPr lang="en-US" dirty="0" smtClean="0"/>
              <a:t> between excitation and fluorescence, as well as </a:t>
            </a:r>
            <a:r>
              <a:rPr lang="en-US" b="1" i="1" dirty="0" smtClean="0"/>
              <a:t>broadening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i="1" dirty="0" smtClean="0"/>
              <a:t>Crossing</a:t>
            </a:r>
            <a:r>
              <a:rPr lang="en-US" dirty="0" smtClean="0"/>
              <a:t> of these energy curves can lead to significant non-radiative decay channels.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220898" y="2174821"/>
            <a:ext cx="2464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Van Der Waals Forces</a:t>
            </a:r>
            <a:endParaRPr lang="en-US" sz="20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213651" y="2511968"/>
            <a:ext cx="787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Induced dipole-dipole between nearby atoms (or ion w/ nearby atom).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79571" y="413312"/>
            <a:ext cx="3469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 general,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Excitation is broadened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Fluorescence is shifted and broadened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3" y="2781185"/>
            <a:ext cx="4201112" cy="27912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78" y="2939534"/>
            <a:ext cx="3886200" cy="2334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2614" y="2458019"/>
            <a:ext cx="22379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Example:</a:t>
            </a:r>
            <a:r>
              <a:rPr lang="en-US" dirty="0" smtClean="0"/>
              <a:t>  </a:t>
            </a:r>
          </a:p>
          <a:p>
            <a:pPr algn="ctr"/>
            <a:r>
              <a:rPr lang="en-US" b="1" dirty="0" smtClean="0"/>
              <a:t>Barium in solid </a:t>
            </a:r>
            <a:r>
              <a:rPr lang="en-US" b="1" dirty="0" smtClean="0">
                <a:solidFill>
                  <a:srgbClr val="009900"/>
                </a:solidFill>
              </a:rPr>
              <a:t>Argon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5567263"/>
            <a:ext cx="338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 measured in Brian </a:t>
            </a:r>
            <a:r>
              <a:rPr lang="en-US" i="1" dirty="0" err="1" smtClean="0"/>
              <a:t>Mong’s</a:t>
            </a:r>
            <a:r>
              <a:rPr lang="en-US" i="1" dirty="0" smtClean="0"/>
              <a:t> thesis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252476" y="5615464"/>
            <a:ext cx="309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* L</a:t>
            </a:r>
            <a:r>
              <a:rPr lang="en-US" i="1" dirty="0"/>
              <a:t>. Balling and </a:t>
            </a:r>
            <a:r>
              <a:rPr lang="en-US" i="1" dirty="0" smtClean="0"/>
              <a:t>J. Wright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5996" y="2531082"/>
            <a:ext cx="227376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Barium in solid </a:t>
            </a:r>
            <a:r>
              <a:rPr lang="en-US" b="1" dirty="0" smtClean="0">
                <a:solidFill>
                  <a:srgbClr val="0000CC"/>
                </a:solidFill>
              </a:rPr>
              <a:t>Xenon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179" name="Rectangle 178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89387"/>
            <a:ext cx="4724400" cy="407524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048000" y="2906113"/>
            <a:ext cx="0" cy="14478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78393" y="2536781"/>
            <a:ext cx="133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filter cut-off</a:t>
            </a:r>
            <a:endParaRPr lang="en-US" b="1" i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28800" y="1660787"/>
            <a:ext cx="0" cy="1447800"/>
          </a:xfrm>
          <a:prstGeom prst="straightConnector1">
            <a:avLst/>
          </a:prstGeom>
          <a:ln w="38100">
            <a:solidFill>
              <a:srgbClr val="0099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04031" y="12914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9900"/>
                </a:solidFill>
              </a:rPr>
              <a:t>laser</a:t>
            </a:r>
            <a:endParaRPr lang="en-US" b="1" i="1" dirty="0">
              <a:solidFill>
                <a:srgbClr val="0099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381000"/>
            <a:ext cx="225183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Barium in solid xenon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091599" y="1572554"/>
            <a:ext cx="0" cy="1447800"/>
          </a:xfrm>
          <a:prstGeom prst="straightConnector1">
            <a:avLst/>
          </a:prstGeom>
          <a:ln w="38100">
            <a:solidFill>
              <a:srgbClr val="FF66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32105" y="1203104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6600"/>
                </a:solidFill>
              </a:rPr>
              <a:t>main fluorescence</a:t>
            </a:r>
            <a:endParaRPr lang="en-US" b="1" i="1" dirty="0">
              <a:solidFill>
                <a:srgbClr val="FF66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183005" y="3020354"/>
            <a:ext cx="12083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17258" y="4271016"/>
            <a:ext cx="11741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98515" y="3596118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8515" y="3782678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98515" y="3871213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438179" y="3053418"/>
            <a:ext cx="0" cy="1153189"/>
          </a:xfrm>
          <a:prstGeom prst="straightConnector1">
            <a:avLst/>
          </a:prstGeom>
          <a:ln w="38100"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47781" y="3557678"/>
            <a:ext cx="9289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555 nm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7081" y="409912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5440749" y="2866465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6s6p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P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8280258" y="3429228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280258" y="3661260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632312" y="3108587"/>
            <a:ext cx="0" cy="1098020"/>
          </a:xfrm>
          <a:prstGeom prst="straightConnector1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01981" y="3162155"/>
            <a:ext cx="9289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590 nm</a:t>
            </a:r>
            <a:endParaRPr 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0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34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93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278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7095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79499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41816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9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98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93295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569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18016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532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9627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2031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434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2369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152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5827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98231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60548" y="811194"/>
            <a:ext cx="133742" cy="1337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41816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2369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218016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306637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469041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631358" y="41331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382837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45241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07558" y="54705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311573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473890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387773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550090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631358" y="67745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07558" y="81119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9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5822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22532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84936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147253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5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3442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8732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6113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223453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075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65064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27468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8978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17806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7695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1264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03668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6598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47253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17806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223453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312074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474478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636795" y="93792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388274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550678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712995" y="107166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17010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479327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393210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555527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636795" y="1202062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712995" y="1335804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5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3479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9101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6150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223822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18175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388643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551047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713364" y="279570"/>
            <a:ext cx="133742" cy="1337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049317" y="277414"/>
            <a:ext cx="273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Interactions with neighboring host atoms (xenon)</a:t>
            </a:r>
            <a:endParaRPr lang="en-US" sz="2400" b="1" dirty="0"/>
          </a:p>
        </p:txBody>
      </p:sp>
      <p:sp>
        <p:nvSpPr>
          <p:cNvPr id="82" name="Rectangle 81"/>
          <p:cNvSpPr/>
          <p:nvPr/>
        </p:nvSpPr>
        <p:spPr>
          <a:xfrm>
            <a:off x="165038" y="152261"/>
            <a:ext cx="4624065" cy="146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687853" y="2133600"/>
            <a:ext cx="3757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Non-radiative decays</a:t>
            </a:r>
            <a:endParaRPr lang="en-US" sz="3200" b="1" dirty="0"/>
          </a:p>
        </p:txBody>
      </p:sp>
      <p:sp>
        <p:nvSpPr>
          <p:cNvPr id="84" name="Rectangle 83"/>
          <p:cNvSpPr/>
          <p:nvPr/>
        </p:nvSpPr>
        <p:spPr>
          <a:xfrm>
            <a:off x="5931186" y="46288"/>
            <a:ext cx="3159292" cy="1680559"/>
          </a:xfrm>
          <a:prstGeom prst="rect">
            <a:avLst/>
          </a:prstGeom>
          <a:solidFill>
            <a:srgbClr val="006600">
              <a:alpha val="34902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445356" y="46288"/>
            <a:ext cx="2107693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Barium in vacuum</a:t>
            </a:r>
            <a:endParaRPr lang="en-US" sz="2000" b="1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6738531" y="605448"/>
            <a:ext cx="11710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768738" y="1590964"/>
            <a:ext cx="8313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312336" y="106995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12336" y="1256515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312336" y="1345050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6989659" y="639116"/>
            <a:ext cx="0" cy="942607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7538670" y="625737"/>
            <a:ext cx="0" cy="7193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7670210" y="625737"/>
            <a:ext cx="0" cy="608339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7803475" y="626467"/>
            <a:ext cx="0" cy="44348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053589" y="946437"/>
            <a:ext cx="88108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CC"/>
                </a:solidFill>
              </a:rPr>
              <a:t>553.5 nm</a:t>
            </a:r>
            <a:endParaRPr lang="en-US" sz="1400" b="1" dirty="0">
              <a:solidFill>
                <a:srgbClr val="0000CC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68561" y="141907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S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97" name="TextBox 96"/>
          <p:cNvSpPr txBox="1"/>
          <p:nvPr/>
        </p:nvSpPr>
        <p:spPr>
          <a:xfrm>
            <a:off x="5947090" y="446570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6s6p </a:t>
            </a:r>
            <a:r>
              <a:rPr lang="en-US" sz="1400" baseline="30000" smtClean="0"/>
              <a:t>1</a:t>
            </a:r>
            <a:r>
              <a:rPr lang="en-US" sz="1400" smtClean="0"/>
              <a:t>P</a:t>
            </a:r>
            <a:r>
              <a:rPr lang="en-US" sz="1400" baseline="-25000" smtClean="0"/>
              <a:t>1</a:t>
            </a:r>
            <a:endParaRPr lang="en-US" sz="1400" baseline="-25000" dirty="0"/>
          </a:p>
        </p:txBody>
      </p:sp>
      <p:sp>
        <p:nvSpPr>
          <p:cNvPr id="98" name="TextBox 97"/>
          <p:cNvSpPr txBox="1"/>
          <p:nvPr/>
        </p:nvSpPr>
        <p:spPr>
          <a:xfrm>
            <a:off x="8194079" y="903065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99" name="TextBox 98"/>
          <p:cNvSpPr txBox="1"/>
          <p:nvPr/>
        </p:nvSpPr>
        <p:spPr>
          <a:xfrm>
            <a:off x="8194079" y="1135097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6s5d 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100" name="TextBox 99"/>
          <p:cNvSpPr txBox="1"/>
          <p:nvPr/>
        </p:nvSpPr>
        <p:spPr>
          <a:xfrm>
            <a:off x="479240" y="2893367"/>
            <a:ext cx="80563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Out of P-state will cause decrease in </a:t>
            </a:r>
            <a:r>
              <a:rPr lang="en-US" sz="2400" b="1" i="1" dirty="0" smtClean="0"/>
              <a:t>fluorescence efficiency:</a:t>
            </a:r>
          </a:p>
          <a:p>
            <a:pPr marL="342900" indent="-342900">
              <a:buFontTx/>
              <a:buChar char="-"/>
            </a:pPr>
            <a:endParaRPr lang="en-US" sz="2400" b="1" i="1" dirty="0"/>
          </a:p>
          <a:p>
            <a:pPr marL="342900" indent="-342900">
              <a:buFontTx/>
              <a:buChar char="-"/>
            </a:pPr>
            <a:endParaRPr lang="en-US" sz="2400" b="1" i="1" dirty="0" smtClean="0"/>
          </a:p>
          <a:p>
            <a:pPr marL="342900" indent="-342900">
              <a:buFontTx/>
              <a:buChar char="-"/>
            </a:pPr>
            <a:endParaRPr lang="en-US" sz="2400" b="1" i="1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Out of D-states can help re-populate ground state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895600" y="3466011"/>
                <a:ext cx="2914452" cy="72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1" smtClean="0">
                          <a:latin typeface="Cambria Math"/>
                        </a:rPr>
                        <m:t>ε</m:t>
                      </m:r>
                      <m:r>
                        <a:rPr lang="en-US" sz="2000" b="0" i="1" baseline="-25000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𝑝h𝑜𝑡𝑜𝑛𝑠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𝑎𝑏𝑠𝑜𝑟𝑏𝑒𝑑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𝑝h𝑜𝑡𝑜𝑛𝑠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𝑒𝑚𝑖𝑡𝑡𝑒𝑑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466011"/>
                <a:ext cx="2914452" cy="7285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420430" y="5029199"/>
            <a:ext cx="572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Forbidden decays can become stronger in a solid matrix, e.g., parity-forbidden D -&gt; S decay in barium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433848" y="5943600"/>
            <a:ext cx="5385853" cy="7078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Decay rates can be different from vacuum values, affecting fluorescence vs. time</a:t>
            </a:r>
            <a:endParaRPr lang="en-US" sz="2000" b="1" dirty="0"/>
          </a:p>
        </p:txBody>
      </p:sp>
      <p:sp>
        <p:nvSpPr>
          <p:cNvPr id="103" name="Right Arrow 102"/>
          <p:cNvSpPr/>
          <p:nvPr/>
        </p:nvSpPr>
        <p:spPr>
          <a:xfrm>
            <a:off x="731935" y="6145143"/>
            <a:ext cx="49188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9738493">
            <a:off x="-1514687" y="1848448"/>
            <a:ext cx="11063051" cy="10213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10800000">
            <a:off x="1860419" y="-856622"/>
            <a:ext cx="2311701" cy="4406054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434705">
            <a:off x="2511905" y="2971847"/>
            <a:ext cx="653030" cy="5823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81975" y="525461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 = 1.77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087620" y="2888671"/>
            <a:ext cx="1655311" cy="184768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016293" y="29429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77175" y="29429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05775" y="2997239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800474" y="2904855"/>
            <a:ext cx="76200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20263" y="2888670"/>
            <a:ext cx="1340978" cy="0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63463" y="2282818"/>
            <a:ext cx="1073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 atoms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56218" y="2630637"/>
            <a:ext cx="486713" cy="2827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9738493">
            <a:off x="-764245" y="2607636"/>
            <a:ext cx="11489914" cy="2922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761279" y="2997239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792753" y="3073440"/>
            <a:ext cx="3586949" cy="1292696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9850" y="4177400"/>
            <a:ext cx="1626792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sapphire</a:t>
            </a:r>
          </a:p>
          <a:p>
            <a:pPr algn="ctr"/>
            <a:r>
              <a:rPr lang="en-US" sz="3200" dirty="0" smtClean="0"/>
              <a:t>window</a:t>
            </a:r>
            <a:endParaRPr lang="en-US" sz="32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379702" y="4343971"/>
            <a:ext cx="2590799" cy="0"/>
          </a:xfrm>
          <a:prstGeom prst="straightConnector1">
            <a:avLst/>
          </a:prstGeom>
          <a:ln w="38100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235999" y="4267771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73439" y="434397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laser</a:t>
            </a:r>
            <a:endParaRPr lang="en-US" sz="28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945644" y="3235976"/>
            <a:ext cx="213052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solid xenon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76200"/>
            <a:ext cx="1528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(side view)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648201" y="5943600"/>
            <a:ext cx="4345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0000CC"/>
                </a:solidFill>
              </a:rPr>
              <a:t>Focusing the laser</a:t>
            </a:r>
            <a:r>
              <a:rPr lang="en-US" sz="2000" dirty="0" smtClean="0"/>
              <a:t> effectively reduces number of atoms being observed.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23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5"/>
          <a:stretch/>
        </p:blipFill>
        <p:spPr>
          <a:xfrm>
            <a:off x="4615301" y="1275653"/>
            <a:ext cx="3975388" cy="3351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5"/>
          <a:stretch/>
        </p:blipFill>
        <p:spPr>
          <a:xfrm>
            <a:off x="504366" y="1287934"/>
            <a:ext cx="3975388" cy="33513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9701" y="751966"/>
            <a:ext cx="1544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No deposit</a:t>
            </a:r>
          </a:p>
          <a:p>
            <a:pPr algn="ctr"/>
            <a:r>
              <a:rPr lang="en-US" dirty="0" smtClean="0"/>
              <a:t>(window-only)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31790" y="91860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w/ ion deposit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4124" y="1745134"/>
            <a:ext cx="155947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4124" y="3573934"/>
            <a:ext cx="155947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-502361" y="2415545"/>
            <a:ext cx="1758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Window width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861982" y="3550599"/>
            <a:ext cx="0" cy="114300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82246" y="3550599"/>
            <a:ext cx="779736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05152" y="4693599"/>
            <a:ext cx="230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See fluorescence on window’s top surface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79333" y="19909"/>
            <a:ext cx="1880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Imaging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23" y="5018941"/>
            <a:ext cx="3387061" cy="17335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978277" y="5119245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(side view)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14115" y="618511"/>
            <a:ext cx="14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above)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0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7779" r="9253" b="5417"/>
          <a:stretch/>
        </p:blipFill>
        <p:spPr>
          <a:xfrm>
            <a:off x="174095" y="1504408"/>
            <a:ext cx="1462255" cy="138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7156" r="9731" b="5417"/>
          <a:stretch/>
        </p:blipFill>
        <p:spPr>
          <a:xfrm>
            <a:off x="4595442" y="1516238"/>
            <a:ext cx="1431902" cy="1394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7779" r="9582" b="5417"/>
          <a:stretch/>
        </p:blipFill>
        <p:spPr>
          <a:xfrm>
            <a:off x="1647236" y="1526179"/>
            <a:ext cx="1455448" cy="1384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156" r="9098" b="5417"/>
          <a:stretch/>
        </p:blipFill>
        <p:spPr>
          <a:xfrm>
            <a:off x="6054445" y="1516238"/>
            <a:ext cx="1460878" cy="139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7779" r="9420" b="5417"/>
          <a:stretch/>
        </p:blipFill>
        <p:spPr>
          <a:xfrm>
            <a:off x="3102684" y="1526179"/>
            <a:ext cx="1460101" cy="1384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7156" r="10380" b="5417"/>
          <a:stretch/>
        </p:blipFill>
        <p:spPr>
          <a:xfrm>
            <a:off x="7534750" y="1516239"/>
            <a:ext cx="1440517" cy="1394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6797" y="23515"/>
            <a:ext cx="3901646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Barium Fluorescence Images</a:t>
            </a: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37788" y="1146907"/>
            <a:ext cx="10230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50 msec.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04932" y="1146906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100 msec.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00759" y="1146906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200 msec.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78976" y="1146906"/>
            <a:ext cx="101181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~4.5 sec.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569" y="1146907"/>
            <a:ext cx="114005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700 msec.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06006" y="1147167"/>
            <a:ext cx="8980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~3 min.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4585" y="485180"/>
            <a:ext cx="1880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w/ focused laser</a:t>
            </a:r>
            <a:endParaRPr lang="en-US" sz="2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850161" y="6210270"/>
            <a:ext cx="6045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Too much optical pumping to detect signal from 1 atom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444899" y="6334125"/>
            <a:ext cx="3903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r="28181"/>
          <a:stretch/>
        </p:blipFill>
        <p:spPr>
          <a:xfrm>
            <a:off x="3581400" y="3124200"/>
            <a:ext cx="3814585" cy="296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9306" y="4038600"/>
            <a:ext cx="227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CC"/>
                </a:solidFill>
              </a:rPr>
              <a:t>Cross-section 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at focus position:</a:t>
            </a:r>
            <a:endParaRPr lang="en-US" sz="20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5950"/>
          <a:stretch/>
        </p:blipFill>
        <p:spPr>
          <a:xfrm>
            <a:off x="5174585" y="3106745"/>
            <a:ext cx="3903582" cy="375127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14916" y="207565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814634" y="3587763"/>
            <a:ext cx="2626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999586" y="1009544"/>
            <a:ext cx="0" cy="2494879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14634" y="983090"/>
            <a:ext cx="2006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14916" y="2604225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14916" y="276169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993296" y="1064622"/>
            <a:ext cx="530719" cy="100050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777847" y="1055373"/>
            <a:ext cx="813374" cy="15333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536213" y="1033927"/>
            <a:ext cx="903168" cy="17026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96552" y="1041456"/>
            <a:ext cx="0" cy="2462967"/>
          </a:xfrm>
          <a:prstGeom prst="straightConnector1">
            <a:avLst/>
          </a:prstGeom>
          <a:ln w="38100">
            <a:solidFill>
              <a:srgbClr val="CC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026149" y="2775745"/>
            <a:ext cx="395269" cy="8024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27669" y="2621017"/>
            <a:ext cx="471486" cy="95715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777847" y="2088020"/>
            <a:ext cx="733205" cy="148847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44213" y="1384906"/>
            <a:ext cx="1100228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2(3,4,5)</a:t>
            </a:r>
            <a:endParaRPr lang="en-US" sz="2400" b="1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1874775" y="2868763"/>
            <a:ext cx="1129211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(3,4,5)1</a:t>
            </a:r>
            <a:endParaRPr lang="en-US" sz="2400" b="1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1084380" y="2588734"/>
            <a:ext cx="586565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C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21</a:t>
            </a:r>
            <a:endParaRPr lang="en-US" sz="2400" b="1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505589" y="2014467"/>
            <a:ext cx="691433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12</a:t>
            </a:r>
            <a:endParaRPr lang="en-US" sz="2400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8982" y="824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49620" y="3379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550750" y="18852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535117" y="2391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535117" y="2611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77635"/>
            <a:ext cx="2133600" cy="365125"/>
          </a:xfrm>
        </p:spPr>
        <p:txBody>
          <a:bodyPr/>
          <a:lstStyle/>
          <a:p>
            <a:fld id="{45478B04-9585-4293-BAE1-6330C240F327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499" y="76200"/>
            <a:ext cx="349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Optical pumping of Ba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547" y="4036836"/>
            <a:ext cx="446628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Rates in vacuum:</a:t>
            </a:r>
          </a:p>
          <a:p>
            <a:r>
              <a:rPr lang="en-US" sz="2000" dirty="0" smtClean="0">
                <a:solidFill>
                  <a:srgbClr val="8F6B00"/>
                </a:solidFill>
              </a:rPr>
              <a:t>A</a:t>
            </a:r>
            <a:r>
              <a:rPr lang="en-US" sz="2000" baseline="-25000" dirty="0" smtClean="0">
                <a:solidFill>
                  <a:srgbClr val="8F6B00"/>
                </a:solidFill>
              </a:rPr>
              <a:t>21</a:t>
            </a:r>
            <a:r>
              <a:rPr lang="en-US" sz="2000" dirty="0" smtClean="0">
                <a:solidFill>
                  <a:srgbClr val="8F6B00"/>
                </a:solidFill>
              </a:rPr>
              <a:t>=1.2x10</a:t>
            </a:r>
            <a:r>
              <a:rPr lang="en-US" sz="2000" baseline="30000" dirty="0" smtClean="0">
                <a:solidFill>
                  <a:srgbClr val="8F6B00"/>
                </a:solidFill>
              </a:rPr>
              <a:t>8</a:t>
            </a:r>
            <a:r>
              <a:rPr lang="en-US" sz="2000" dirty="0" smtClean="0">
                <a:solidFill>
                  <a:srgbClr val="8F6B00"/>
                </a:solidFill>
              </a:rPr>
              <a:t> s</a:t>
            </a:r>
            <a:r>
              <a:rPr lang="en-US" sz="2000" baseline="30000" dirty="0" smtClean="0">
                <a:solidFill>
                  <a:srgbClr val="8F6B00"/>
                </a:solidFill>
              </a:rPr>
              <a:t>-1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23</a:t>
            </a:r>
            <a:r>
              <a:rPr lang="en-US" sz="2000" dirty="0" smtClean="0">
                <a:solidFill>
                  <a:srgbClr val="FF0000"/>
                </a:solidFill>
              </a:rPr>
              <a:t>=2.5x10</a:t>
            </a:r>
            <a:r>
              <a:rPr lang="en-US" sz="2000" baseline="30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-1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24</a:t>
            </a:r>
            <a:r>
              <a:rPr lang="en-US" sz="2000" dirty="0" smtClean="0">
                <a:solidFill>
                  <a:srgbClr val="FF0000"/>
                </a:solidFill>
              </a:rPr>
              <a:t>=1.1x10</a:t>
            </a:r>
            <a:r>
              <a:rPr lang="en-US" sz="2000" baseline="30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</a:t>
            </a:r>
            <a:r>
              <a:rPr lang="en-US" sz="2000" baseline="30000" dirty="0" smtClean="0">
                <a:solidFill>
                  <a:srgbClr val="FF0000"/>
                </a:solidFill>
              </a:rPr>
              <a:t>1          </a:t>
            </a:r>
            <a:r>
              <a:rPr lang="en-US" sz="2000" i="1" dirty="0" smtClean="0">
                <a:solidFill>
                  <a:srgbClr val="FF0000"/>
                </a:solidFill>
              </a:rPr>
              <a:t>branching ratio 0.003</a:t>
            </a:r>
            <a:endParaRPr lang="en-US" sz="2000" i="1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A</a:t>
            </a:r>
            <a:r>
              <a:rPr lang="en-US" sz="2000" baseline="-25000" dirty="0" smtClean="0">
                <a:solidFill>
                  <a:srgbClr val="FF0000"/>
                </a:solidFill>
              </a:rPr>
              <a:t>25</a:t>
            </a:r>
            <a:r>
              <a:rPr lang="en-US" sz="2000" dirty="0" smtClean="0">
                <a:solidFill>
                  <a:srgbClr val="FF0000"/>
                </a:solidFill>
              </a:rPr>
              <a:t>=3.1x10</a:t>
            </a:r>
            <a:r>
              <a:rPr lang="en-US" sz="2000" baseline="30000" dirty="0">
                <a:solidFill>
                  <a:srgbClr val="FF0000"/>
                </a:solidFill>
              </a:rPr>
              <a:t>3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30000" dirty="0">
                <a:solidFill>
                  <a:srgbClr val="FF0000"/>
                </a:solidFill>
              </a:rPr>
              <a:t>-1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31</a:t>
            </a:r>
            <a:r>
              <a:rPr lang="en-US" sz="2000" dirty="0" smtClean="0"/>
              <a:t>=5 </a:t>
            </a:r>
            <a:r>
              <a:rPr lang="en-US" sz="2000" dirty="0"/>
              <a:t>s</a:t>
            </a:r>
            <a:r>
              <a:rPr lang="en-US" sz="2000" baseline="30000" dirty="0"/>
              <a:t>-1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41</a:t>
            </a:r>
            <a:r>
              <a:rPr lang="en-US" sz="2000" dirty="0" smtClean="0"/>
              <a:t>=0.014 </a:t>
            </a:r>
            <a:r>
              <a:rPr lang="en-US" sz="2000" dirty="0"/>
              <a:t>s</a:t>
            </a:r>
            <a:r>
              <a:rPr lang="en-US" sz="2000" baseline="30000" dirty="0"/>
              <a:t>-</a:t>
            </a:r>
            <a:r>
              <a:rPr lang="en-US" sz="2000" i="1" baseline="30000" dirty="0" smtClean="0"/>
              <a:t>1 </a:t>
            </a:r>
            <a:r>
              <a:rPr lang="en-US" sz="2000" i="1" dirty="0" smtClean="0"/>
              <a:t> very slow metastable decay</a:t>
            </a:r>
            <a:endParaRPr lang="en-US" sz="2000" i="1" dirty="0"/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51</a:t>
            </a:r>
            <a:r>
              <a:rPr lang="en-US" sz="2000" dirty="0" smtClean="0"/>
              <a:t>=0.017 s</a:t>
            </a:r>
            <a:r>
              <a:rPr lang="en-US" sz="2000" baseline="30000" dirty="0" smtClean="0"/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3429000"/>
            <a:ext cx="46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1" name="TextBox 30"/>
          <p:cNvSpPr txBox="1"/>
          <p:nvPr/>
        </p:nvSpPr>
        <p:spPr>
          <a:xfrm>
            <a:off x="2895600" y="773668"/>
            <a:ext cx="63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6s6p</a:t>
            </a:r>
            <a:endParaRPr lang="en-US" baseline="30000" dirty="0"/>
          </a:p>
        </p:txBody>
      </p:sp>
      <p:sp>
        <p:nvSpPr>
          <p:cNvPr id="32" name="TextBox 31"/>
          <p:cNvSpPr txBox="1"/>
          <p:nvPr/>
        </p:nvSpPr>
        <p:spPr>
          <a:xfrm>
            <a:off x="3810000" y="2286000"/>
            <a:ext cx="63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6s5d</a:t>
            </a:r>
            <a:endParaRPr lang="en-US" baseline="30000" dirty="0"/>
          </a:p>
        </p:txBody>
      </p:sp>
      <p:sp>
        <p:nvSpPr>
          <p:cNvPr id="18" name="Right Brace 17"/>
          <p:cNvSpPr/>
          <p:nvPr/>
        </p:nvSpPr>
        <p:spPr>
          <a:xfrm>
            <a:off x="1779421" y="4770744"/>
            <a:ext cx="197635" cy="73141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04456" y="407282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model</a:t>
            </a:r>
            <a:endParaRPr lang="en-US" sz="2400" b="1" i="1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3354728" y="4698038"/>
            <a:ext cx="3048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fluorescence photons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28191" y="255534"/>
                <a:ext cx="4038478" cy="293253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/>
                      </a:rPr>
                      <m:t>=−</m:t>
                    </m:r>
                    <m:r>
                      <a:rPr lang="en-US" sz="1600" b="0" i="1" smtClean="0">
                        <a:latin typeface="Cambria Math"/>
                      </a:rPr>
                      <m:t>𝑊</m:t>
                    </m:r>
                    <m:r>
                      <a:rPr lang="en-US" sz="1600" b="0" i="1" baseline="-25000" smtClean="0">
                        <a:latin typeface="Cambria Math"/>
                      </a:rPr>
                      <m:t>12</m:t>
                    </m:r>
                  </m:oMath>
                </a14:m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1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21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31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3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41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4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51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5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𝑊</m:t>
                    </m:r>
                    <m:r>
                      <a:rPr lang="en-US" sz="1600" i="1" baseline="-25000">
                        <a:latin typeface="Cambria Math"/>
                      </a:rPr>
                      <m:t>12</m:t>
                    </m:r>
                  </m:oMath>
                </a14:m>
                <a:r>
                  <a:rPr lang="en-US" sz="1600" dirty="0"/>
                  <a:t>N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– (A</a:t>
                </a:r>
                <a:r>
                  <a:rPr lang="en-US" sz="1600" baseline="-25000" dirty="0" smtClean="0"/>
                  <a:t>21</a:t>
                </a:r>
                <a:r>
                  <a:rPr lang="en-US" sz="1600" dirty="0" smtClean="0"/>
                  <a:t> + A</a:t>
                </a:r>
                <a:r>
                  <a:rPr lang="en-US" sz="1600" baseline="-25000" dirty="0" smtClean="0"/>
                  <a:t>23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+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24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+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25</a:t>
                </a:r>
                <a:r>
                  <a:rPr lang="en-US" sz="1600" dirty="0" smtClean="0"/>
                  <a:t>) N</a:t>
                </a:r>
                <a:r>
                  <a:rPr lang="en-US" sz="1600" baseline="-25000" dirty="0" smtClean="0"/>
                  <a:t>2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i="1" baseline="-2500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/>
                  <a:t>A</a:t>
                </a:r>
                <a:r>
                  <a:rPr lang="en-US" sz="1600" baseline="-25000" dirty="0"/>
                  <a:t>23</a:t>
                </a:r>
                <a:r>
                  <a:rPr lang="en-US" sz="1600" dirty="0"/>
                  <a:t>N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31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3</a:t>
                </a:r>
              </a:p>
              <a:p>
                <a:endParaRPr lang="en-US" sz="1600" baseline="-25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24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41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4</a:t>
                </a:r>
              </a:p>
              <a:p>
                <a:endParaRPr lang="en-US" sz="1600" baseline="-25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𝑑𝑁</m:t>
                        </m:r>
                        <m:r>
                          <a:rPr lang="en-US" sz="1600" b="0" i="1" baseline="-25000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16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25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smtClean="0"/>
                  <a:t>A</a:t>
                </a:r>
                <a:r>
                  <a:rPr lang="en-US" sz="1600" baseline="-25000" dirty="0" smtClean="0"/>
                  <a:t>51</a:t>
                </a: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5</a:t>
                </a:r>
              </a:p>
              <a:p>
                <a:endParaRPr lang="en-US" sz="1600" baseline="-25000" dirty="0" smtClean="0"/>
              </a:p>
              <a:p>
                <a:r>
                  <a:rPr lang="en-US" sz="1600" dirty="0"/>
                  <a:t>N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+ N</a:t>
                </a:r>
                <a:r>
                  <a:rPr lang="en-US" sz="1600" baseline="-25000" dirty="0" smtClean="0"/>
                  <a:t>2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3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4</a:t>
                </a:r>
                <a:r>
                  <a:rPr lang="en-US" sz="1600" dirty="0" smtClean="0"/>
                  <a:t> + N</a:t>
                </a:r>
                <a:r>
                  <a:rPr lang="en-US" sz="1600" baseline="-25000" dirty="0" smtClean="0"/>
                  <a:t>5</a:t>
                </a:r>
                <a:r>
                  <a:rPr lang="en-US" sz="1600" dirty="0" smtClean="0"/>
                  <a:t> = </a:t>
                </a: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atoms</a:t>
                </a:r>
                <a:endParaRPr lang="en-US" sz="1600" baseline="-25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191" y="255534"/>
                <a:ext cx="4038478" cy="2932534"/>
              </a:xfrm>
              <a:prstGeom prst="rect">
                <a:avLst/>
              </a:prstGeom>
              <a:blipFill rotWithShape="1">
                <a:blip r:embed="rId3"/>
                <a:stretch>
                  <a:fillRect l="-906" b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999726" y="-27950"/>
            <a:ext cx="149540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Rate Equation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2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39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214916" y="207565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14634" y="3587763"/>
            <a:ext cx="2626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99586" y="1009544"/>
            <a:ext cx="0" cy="2494879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14634" y="983090"/>
            <a:ext cx="2006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214916" y="2604225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214916" y="276169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1993296" y="1064622"/>
            <a:ext cx="530719" cy="100050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777847" y="1055373"/>
            <a:ext cx="813374" cy="15333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536213" y="1033927"/>
            <a:ext cx="903168" cy="17026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96552" y="1041456"/>
            <a:ext cx="0" cy="2462967"/>
          </a:xfrm>
          <a:prstGeom prst="straightConnector1">
            <a:avLst/>
          </a:prstGeom>
          <a:ln w="38100">
            <a:solidFill>
              <a:srgbClr val="CC9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026149" y="2775745"/>
            <a:ext cx="395269" cy="8024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127669" y="2621017"/>
            <a:ext cx="471486" cy="95715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777847" y="2088020"/>
            <a:ext cx="733205" cy="148847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37683" y="1929913"/>
            <a:ext cx="1100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2(3,4,5)</a:t>
            </a:r>
            <a:endParaRPr lang="en-US" sz="240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2529000" y="2981280"/>
            <a:ext cx="11292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(3,4,5)1</a:t>
            </a:r>
            <a:endParaRPr lang="en-US" sz="2400" b="1" baseline="-25000" dirty="0"/>
          </a:p>
        </p:txBody>
      </p:sp>
      <p:sp>
        <p:nvSpPr>
          <p:cNvPr id="70" name="TextBox 69"/>
          <p:cNvSpPr txBox="1"/>
          <p:nvPr/>
        </p:nvSpPr>
        <p:spPr>
          <a:xfrm>
            <a:off x="1084380" y="2588734"/>
            <a:ext cx="586565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CC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b="1" baseline="-25000" dirty="0" smtClean="0"/>
              <a:t>21</a:t>
            </a:r>
            <a:endParaRPr lang="en-US" sz="2400" b="1" baseline="-25000" dirty="0"/>
          </a:p>
        </p:txBody>
      </p:sp>
      <p:sp>
        <p:nvSpPr>
          <p:cNvPr id="71" name="TextBox 70"/>
          <p:cNvSpPr txBox="1"/>
          <p:nvPr/>
        </p:nvSpPr>
        <p:spPr>
          <a:xfrm>
            <a:off x="505589" y="2014467"/>
            <a:ext cx="691433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12</a:t>
            </a:r>
            <a:endParaRPr lang="en-US" sz="2400" b="1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458982" y="10055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49620" y="3379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550750" y="18852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535117" y="2391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535117" y="2611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 rot="20121926">
            <a:off x="1852276" y="1706308"/>
            <a:ext cx="658721" cy="30880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700313">
            <a:off x="1898340" y="2945194"/>
            <a:ext cx="668558" cy="30880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14157" y="76200"/>
            <a:ext cx="3772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Overcoming optical pumping with re-pump lasers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2396820" y="1033926"/>
            <a:ext cx="903169" cy="1702638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549220" y="1033925"/>
            <a:ext cx="805529" cy="1518569"/>
          </a:xfrm>
          <a:prstGeom prst="straightConnector1">
            <a:avLst/>
          </a:prstGeom>
          <a:ln w="38100">
            <a:solidFill>
              <a:srgbClr val="00CC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701620" y="1041456"/>
            <a:ext cx="516136" cy="973011"/>
          </a:xfrm>
          <a:prstGeom prst="straightConnector1">
            <a:avLst/>
          </a:prstGeom>
          <a:ln w="38100">
            <a:solidFill>
              <a:srgbClr val="0000C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 rot="20121926">
            <a:off x="2619904" y="1632749"/>
            <a:ext cx="658721" cy="30880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69754" y="1190252"/>
            <a:ext cx="12974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(3,4,5)2</a:t>
            </a:r>
            <a:endParaRPr lang="en-US" sz="2400" b="1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4421024"/>
            <a:ext cx="3581400" cy="1200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With 3 re-pump lasers, fluorescence does not saturate.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6190"/>
          <a:stretch/>
        </p:blipFill>
        <p:spPr>
          <a:xfrm>
            <a:off x="4667794" y="3252965"/>
            <a:ext cx="3745026" cy="3605035"/>
          </a:xfrm>
          <a:prstGeom prst="rect">
            <a:avLst/>
          </a:prstGeom>
        </p:spPr>
      </p:pic>
      <p:pic>
        <p:nvPicPr>
          <p:cNvPr id="4" name="Picture 3" descr="rate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70" y="261951"/>
            <a:ext cx="3951247" cy="3050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3450411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model</a:t>
            </a:r>
            <a:endParaRPr lang="en-US" sz="2400" b="1" i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2943732" y="4774363"/>
            <a:ext cx="3048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fluorescence photons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186654" y="-39189"/>
            <a:ext cx="28207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Rate Equation w/ re-pumps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6"/>
          <a:stretch/>
        </p:blipFill>
        <p:spPr>
          <a:xfrm>
            <a:off x="743451" y="4359711"/>
            <a:ext cx="7657097" cy="864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789" y="3981670"/>
            <a:ext cx="59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Mixing matrix which transforms between flavor/mass bases:</a:t>
            </a:r>
            <a:endParaRPr lang="en-US" b="1" i="1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70114" y="1219200"/>
            <a:ext cx="8621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Neutrino production/interaction happens via </a:t>
            </a:r>
            <a:r>
              <a:rPr lang="en-US" sz="2400" b="1" dirty="0" smtClean="0"/>
              <a:t>flavor (e,</a:t>
            </a:r>
            <a:r>
              <a:rPr lang="el-GR" sz="2400" b="1" dirty="0" smtClean="0"/>
              <a:t>μ</a:t>
            </a:r>
            <a:r>
              <a:rPr lang="en-US" sz="2400" b="1" dirty="0" smtClean="0"/>
              <a:t>,</a:t>
            </a:r>
            <a:r>
              <a:rPr lang="el-GR" sz="2400" b="1" dirty="0" smtClean="0"/>
              <a:t>τ</a:t>
            </a:r>
            <a:r>
              <a:rPr lang="en-US" sz="2400" b="1" dirty="0" smtClean="0"/>
              <a:t>) states</a:t>
            </a:r>
            <a:r>
              <a:rPr lang="en-US" sz="2400" dirty="0" smtClean="0"/>
              <a:t>, which are not stationary states: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8800" y="2050197"/>
                <a:ext cx="5043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latin typeface="Script MT Bold" panose="03040602040607080904" pitchFamily="66" charset="0"/>
                  </a:rPr>
                  <a:t>U </a:t>
                </a:r>
                <a:r>
                  <a:rPr lang="en-US" sz="2400" dirty="0" smtClean="0"/>
                  <a:t>(t)|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b="0" i="1" baseline="-25000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dirty="0" smtClean="0"/>
                  <a:t> = </a:t>
                </a:r>
                <a:r>
                  <a:rPr lang="en-US" sz="2400" i="1" dirty="0" smtClean="0"/>
                  <a:t>a(t)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400" i="1" baseline="-2500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i="1" dirty="0" smtClean="0"/>
                  <a:t> + b(t)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 smtClean="0">
                            <a:latin typeface="Cambria Math"/>
                            <a:ea typeface="Cambria Math"/>
                          </a:rPr>
                          <m:t>μ</m:t>
                        </m:r>
                      </m:e>
                    </m:d>
                  </m:oMath>
                </a14:m>
                <a:r>
                  <a:rPr lang="en-US" sz="2400" i="1" dirty="0" smtClean="0"/>
                  <a:t> + c(t)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l-GR" sz="2400" i="1" baseline="-25000" smtClean="0">
                            <a:latin typeface="Cambria Math"/>
                            <a:ea typeface="Cambria Math"/>
                          </a:rPr>
                          <m:t>τ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050197"/>
                <a:ext cx="5043047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814" t="-130263" r="-11850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6931" y="2862963"/>
            <a:ext cx="188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Very small </a:t>
            </a:r>
            <a:r>
              <a:rPr lang="el-GR" dirty="0" smtClean="0"/>
              <a:t>ν</a:t>
            </a:r>
            <a:r>
              <a:rPr lang="en-US" dirty="0" smtClean="0"/>
              <a:t> mass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25571" y="2875557"/>
            <a:ext cx="6305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Hamiltonian can be written in terms of mass squared </a:t>
            </a:r>
            <a:r>
              <a:rPr lang="en-US" dirty="0" smtClean="0">
                <a:sym typeface="Wingdings" panose="05000000000000000000" pitchFamily="2" charset="2"/>
              </a:rPr>
              <a:t>differences:</a:t>
            </a:r>
          </a:p>
          <a:p>
            <a:r>
              <a:rPr lang="en-US" i="1" dirty="0" smtClean="0"/>
              <a:t>                                  ∆m</a:t>
            </a:r>
            <a:r>
              <a:rPr lang="en-US" i="1" baseline="-25000" dirty="0" smtClean="0"/>
              <a:t>ij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i="1" smtClean="0"/>
              <a:t>= m</a:t>
            </a:r>
            <a:r>
              <a:rPr lang="en-US" i="1" baseline="-25000" smtClean="0"/>
              <a:t>i</a:t>
            </a:r>
            <a:r>
              <a:rPr lang="en-US" i="1" baseline="30000" smtClean="0"/>
              <a:t>2 </a:t>
            </a:r>
            <a:r>
              <a:rPr lang="en-US" i="1" smtClean="0"/>
              <a:t>-</a:t>
            </a:r>
            <a:r>
              <a:rPr lang="en-US" i="1" baseline="30000" smtClean="0"/>
              <a:t> </a:t>
            </a:r>
            <a:r>
              <a:rPr lang="en-US" i="1" smtClean="0"/>
              <a:t>m</a:t>
            </a:r>
            <a:r>
              <a:rPr lang="en-US" i="1" baseline="-25000" smtClean="0"/>
              <a:t>j</a:t>
            </a:r>
            <a:r>
              <a:rPr lang="en-US" i="1" baseline="30000" smtClean="0"/>
              <a:t>2</a:t>
            </a:r>
            <a:endParaRPr lang="en-US" dirty="0"/>
          </a:p>
          <a:p>
            <a:r>
              <a:rPr lang="en-US" dirty="0" smtClean="0"/>
              <a:t>Stationary states are called </a:t>
            </a:r>
            <a:r>
              <a:rPr lang="en-US" b="1" dirty="0" smtClean="0"/>
              <a:t>“mass states”</a:t>
            </a:r>
            <a:endParaRPr lang="en-US" b="1" dirty="0"/>
          </a:p>
        </p:txBody>
      </p:sp>
      <p:sp>
        <p:nvSpPr>
          <p:cNvPr id="23" name="Right Arrow 22"/>
          <p:cNvSpPr/>
          <p:nvPr/>
        </p:nvSpPr>
        <p:spPr>
          <a:xfrm>
            <a:off x="2104867" y="2960238"/>
            <a:ext cx="49197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75378" y="5911334"/>
            <a:ext cx="748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Oscillations are sensitive to these mixing matrix parameters, as well as ∆m</a:t>
            </a:r>
            <a:r>
              <a:rPr lang="en-US" b="1" i="1" baseline="-25000" dirty="0" smtClean="0">
                <a:solidFill>
                  <a:srgbClr val="0000CC"/>
                </a:solidFill>
              </a:rPr>
              <a:t>ij</a:t>
            </a:r>
            <a:r>
              <a:rPr lang="en-US" b="1" i="1" baseline="30000" dirty="0" smtClean="0">
                <a:solidFill>
                  <a:srgbClr val="0000CC"/>
                </a:solidFill>
              </a:rPr>
              <a:t>2</a:t>
            </a:r>
            <a:endParaRPr lang="en-US" b="1" i="1" baseline="30000" dirty="0">
              <a:solidFill>
                <a:srgbClr val="0000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81419" y="5454134"/>
            <a:ext cx="212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</a:t>
            </a:r>
            <a:r>
              <a:rPr lang="en-US" baseline="-25000" dirty="0" err="1" smtClean="0"/>
              <a:t>ij</a:t>
            </a:r>
            <a:r>
              <a:rPr lang="en-US" dirty="0" smtClean="0"/>
              <a:t> = </a:t>
            </a:r>
            <a:r>
              <a:rPr lang="en-US" i="1" dirty="0" smtClean="0"/>
              <a:t>sin </a:t>
            </a:r>
            <a:r>
              <a:rPr lang="el-GR" dirty="0" smtClean="0"/>
              <a:t>θ</a:t>
            </a:r>
            <a:r>
              <a:rPr lang="en-US" baseline="-25000" dirty="0" err="1" smtClean="0"/>
              <a:t>ij</a:t>
            </a:r>
            <a:r>
              <a:rPr lang="en-US" dirty="0" smtClean="0"/>
              <a:t>, </a:t>
            </a:r>
            <a:r>
              <a:rPr lang="en-US" i="1" dirty="0" err="1" smtClean="0"/>
              <a:t>c</a:t>
            </a:r>
            <a:r>
              <a:rPr lang="en-US" baseline="-25000" dirty="0" err="1" smtClean="0"/>
              <a:t>ij</a:t>
            </a:r>
            <a:r>
              <a:rPr lang="en-US" dirty="0" smtClean="0"/>
              <a:t> = </a:t>
            </a:r>
            <a:r>
              <a:rPr lang="en-US" i="1" dirty="0" smtClean="0"/>
              <a:t>cos </a:t>
            </a:r>
            <a:r>
              <a:rPr lang="el-GR" dirty="0" smtClean="0"/>
              <a:t>θ</a:t>
            </a:r>
            <a:r>
              <a:rPr lang="en-US" baseline="-25000" dirty="0" err="1" smtClean="0"/>
              <a:t>ij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4768795" y="1928174"/>
            <a:ext cx="4175955" cy="3352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167445" y="1928174"/>
            <a:ext cx="4175955" cy="3352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40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009745" y="344771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17546" y="4621267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328376" y="2811413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1221" y="4429299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S</a:t>
            </a:r>
            <a:r>
              <a:rPr lang="en-US" sz="2000" b="1" baseline="-25000" dirty="0" smtClean="0"/>
              <a:t>0</a:t>
            </a:r>
            <a:endParaRPr lang="en-US" sz="2000" b="1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67445" y="2500226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6s6p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P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376584" y="3278433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91007" y="3976882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51788" y="2736759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2993" y="3779452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09745" y="3976283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09745" y="4133748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801434" y="2765668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169389" y="2759632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187248" y="3447710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222904" y="2360004"/>
            <a:ext cx="69121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5609180" y="2415869"/>
            <a:ext cx="1752010" cy="2155824"/>
          </a:xfrm>
          <a:prstGeom prst="straightConnector1">
            <a:avLst/>
          </a:prstGeom>
          <a:ln w="38100">
            <a:solidFill>
              <a:srgbClr val="B309B7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295049" y="4621267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505879" y="2811413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329291" y="2736759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187248" y="3976283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187248" y="4133748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991619" y="2412761"/>
            <a:ext cx="763865" cy="1709740"/>
          </a:xfrm>
          <a:prstGeom prst="straightConnector1">
            <a:avLst/>
          </a:prstGeom>
          <a:ln w="4699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935509" y="2412761"/>
            <a:ext cx="693186" cy="153596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437895" y="2978832"/>
            <a:ext cx="979755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659.7 nm</a:t>
            </a:r>
            <a:endParaRPr lang="en-US" sz="16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7914115" y="2190727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5d6p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r>
              <a:rPr lang="en-US" sz="1600" baseline="30000" dirty="0" smtClean="0"/>
              <a:t>o</a:t>
            </a:r>
            <a:endParaRPr lang="en-US" sz="1600" baseline="30000" dirty="0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5978937" y="2765668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5836688" y="2765668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7911139" y="2412762"/>
            <a:ext cx="297654" cy="28751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8105377" y="2746026"/>
            <a:ext cx="349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69061" y="2700281"/>
            <a:ext cx="763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(others)</a:t>
            </a:r>
            <a:endParaRPr lang="en-US" sz="1400" dirty="0"/>
          </a:p>
        </p:txBody>
      </p:sp>
      <p:cxnSp>
        <p:nvCxnSpPr>
          <p:cNvPr id="92" name="Straight Arrow Connector 91"/>
          <p:cNvCxnSpPr/>
          <p:nvPr/>
        </p:nvCxnSpPr>
        <p:spPr>
          <a:xfrm flipH="1" flipV="1">
            <a:off x="2328025" y="2765338"/>
            <a:ext cx="710606" cy="1339624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5641" y="228600"/>
            <a:ext cx="891782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Ba MOT produced in vacuum</a:t>
            </a:r>
          </a:p>
          <a:p>
            <a:pPr algn="ctr"/>
            <a:r>
              <a:rPr lang="en-US" sz="2800" b="1" dirty="0"/>
              <a:t>Two effective </a:t>
            </a:r>
            <a:r>
              <a:rPr lang="en-US" sz="2800" b="1" dirty="0" smtClean="0"/>
              <a:t>re-pumping </a:t>
            </a:r>
            <a:r>
              <a:rPr lang="en-US" sz="2800" b="1" dirty="0"/>
              <a:t>schemes demonstrated for </a:t>
            </a:r>
            <a:r>
              <a:rPr lang="en-US" sz="2800" b="1" dirty="0" smtClean="0"/>
              <a:t>MOT</a:t>
            </a:r>
          </a:p>
          <a:p>
            <a:pPr algn="ctr"/>
            <a:r>
              <a:rPr lang="en-US" dirty="0" smtClean="0"/>
              <a:t>De et </a:t>
            </a:r>
            <a:r>
              <a:rPr lang="en-US" dirty="0"/>
              <a:t>a</a:t>
            </a:r>
            <a:r>
              <a:rPr lang="en-US" dirty="0" smtClean="0"/>
              <a:t>l., </a:t>
            </a:r>
            <a:r>
              <a:rPr lang="en-US" dirty="0"/>
              <a:t>PHYSICAL REVIEW A </a:t>
            </a:r>
            <a:r>
              <a:rPr lang="en-US" dirty="0" smtClean="0"/>
              <a:t>79</a:t>
            </a:r>
            <a:r>
              <a:rPr lang="en-US" dirty="0"/>
              <a:t> </a:t>
            </a:r>
            <a:r>
              <a:rPr lang="en-US" dirty="0" smtClean="0"/>
              <a:t>(2009)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2657091" y="2500704"/>
            <a:ext cx="107671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nm,</a:t>
            </a:r>
          </a:p>
          <a:p>
            <a:r>
              <a:rPr lang="en-US" sz="1400" b="1" dirty="0" smtClean="0"/>
              <a:t>1107.6 nm,</a:t>
            </a:r>
          </a:p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1408238" y="4621267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678122" y="4635916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5562600" y="2133600"/>
            <a:ext cx="107671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1500.0 nm,</a:t>
            </a:r>
          </a:p>
          <a:p>
            <a:r>
              <a:rPr lang="en-US" sz="1400" b="1" dirty="0" smtClean="0"/>
              <a:t>1130.3 nm</a:t>
            </a:r>
            <a:endParaRPr 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4208" y="5562600"/>
            <a:ext cx="8516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~10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 photons/sec achieved</a:t>
            </a:r>
          </a:p>
          <a:p>
            <a:pPr algn="ctr"/>
            <a:r>
              <a:rPr lang="en-US" sz="2400" dirty="0" smtClean="0"/>
              <a:t>We expect similar excitation rate for a focused laser with Ba in SXe.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065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0" y="2667000"/>
            <a:ext cx="7528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/>
              <a:t>Understand matrix effects on barium fluorescence rates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Overcome optical pumping to achieve high counts/atom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Image single atoms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72395" y="2008908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Plan for this Thesis: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1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8200" y="2522008"/>
            <a:ext cx="67818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139448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2400" b="1" dirty="0"/>
              <a:t>Understand matrix effects on barium </a:t>
            </a:r>
            <a:r>
              <a:rPr lang="en-US" sz="2400" b="1" dirty="0" smtClean="0"/>
              <a:t>fluorescence rates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2"/>
          <a:stretch/>
        </p:blipFill>
        <p:spPr>
          <a:xfrm>
            <a:off x="152400" y="3984494"/>
            <a:ext cx="5030012" cy="2869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3143" y="1143000"/>
            <a:ext cx="415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Focused laser optically pumps </a:t>
            </a:r>
            <a:r>
              <a:rPr lang="en-US" sz="2000" i="1" dirty="0" smtClean="0"/>
              <a:t>too fast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7700" y="2263162"/>
            <a:ext cx="381000" cy="174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6721" y="2588649"/>
            <a:ext cx="6472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en-US" dirty="0" smtClean="0"/>
              <a:t>more uniform laser intensity </a:t>
            </a:r>
            <a:r>
              <a:rPr lang="en-US" b="1" dirty="0" smtClean="0"/>
              <a:t>--&gt;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030A0"/>
                </a:solidFill>
              </a:rPr>
              <a:t>known excitation rate</a:t>
            </a:r>
            <a:r>
              <a:rPr lang="en-US" dirty="0" smtClean="0">
                <a:solidFill>
                  <a:srgbClr val="7030A0"/>
                </a:solidFill>
              </a:rPr>
              <a:t> (w</a:t>
            </a:r>
            <a:r>
              <a:rPr lang="en-US" baseline="-25000" dirty="0" smtClean="0">
                <a:solidFill>
                  <a:srgbClr val="7030A0"/>
                </a:solidFill>
              </a:rPr>
              <a:t>12</a:t>
            </a:r>
            <a:r>
              <a:rPr lang="en-US" dirty="0" smtClean="0">
                <a:solidFill>
                  <a:srgbClr val="7030A0"/>
                </a:solidFill>
              </a:rPr>
              <a:t>)</a:t>
            </a:r>
          </a:p>
          <a:p>
            <a:pPr marL="400050" indent="-400050">
              <a:buAutoNum type="romanLcParenR"/>
            </a:pPr>
            <a:r>
              <a:rPr lang="en-US" dirty="0" smtClean="0"/>
              <a:t>lower laser intensity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ym typeface="Wingdings" panose="05000000000000000000" pitchFamily="2" charset="2"/>
              </a:rPr>
              <a:t>--&gt;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slower optical pumping</a:t>
            </a:r>
            <a:endParaRPr lang="en-US" i="1" dirty="0" smtClean="0">
              <a:solidFill>
                <a:srgbClr val="7030A0"/>
              </a:solidFill>
            </a:endParaRPr>
          </a:p>
          <a:p>
            <a:pPr marL="400050" indent="-400050">
              <a:buAutoNum type="romanLcParenR"/>
            </a:pPr>
            <a:r>
              <a:rPr lang="en-US" dirty="0" smtClean="0"/>
              <a:t>larger area </a:t>
            </a:r>
            <a:r>
              <a:rPr lang="en-US" b="1" dirty="0" smtClean="0"/>
              <a:t>--&gt;</a:t>
            </a:r>
            <a:r>
              <a:rPr lang="en-US" dirty="0" smtClean="0"/>
              <a:t> more atoms </a:t>
            </a:r>
            <a:r>
              <a:rPr lang="en-US" b="1" dirty="0" smtClean="0"/>
              <a:t>--&gt;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030A0"/>
                </a:solidFill>
              </a:rPr>
              <a:t>more signal on short time scales</a:t>
            </a:r>
          </a:p>
          <a:p>
            <a:pPr marL="400050" indent="-400050">
              <a:buAutoNum type="romanLcParenR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772956"/>
            <a:ext cx="478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Fluorescence Decay at Different Laser Intensities: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7463" y="4142288"/>
            <a:ext cx="36576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Compare to model</a:t>
            </a:r>
            <a:r>
              <a:rPr lang="en-US" sz="2400" dirty="0" smtClean="0"/>
              <a:t> to determine matrix-induced decay rates.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/>
          <a:stretch/>
        </p:blipFill>
        <p:spPr>
          <a:xfrm>
            <a:off x="381000" y="847378"/>
            <a:ext cx="1295400" cy="11227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6"/>
          <a:stretch/>
        </p:blipFill>
        <p:spPr>
          <a:xfrm>
            <a:off x="3052618" y="839793"/>
            <a:ext cx="1295399" cy="11303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/>
          <a:stretch/>
        </p:blipFill>
        <p:spPr>
          <a:xfrm>
            <a:off x="1695450" y="847378"/>
            <a:ext cx="1295400" cy="11227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4624" y="2165739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use less (or no) laser </a:t>
            </a:r>
            <a:r>
              <a:rPr lang="en-US" b="1" dirty="0" smtClean="0">
                <a:solidFill>
                  <a:srgbClr val="C00000"/>
                </a:solidFill>
              </a:rPr>
              <a:t>focus: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29" y="5334000"/>
            <a:ext cx="2040667" cy="15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/>
          <p:cNvSpPr/>
          <p:nvPr/>
        </p:nvSpPr>
        <p:spPr>
          <a:xfrm>
            <a:off x="3756167" y="3661679"/>
            <a:ext cx="4653120" cy="2667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6547384" y="1084677"/>
            <a:ext cx="793920" cy="0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249037" y="824247"/>
            <a:ext cx="1298347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77554" y="906281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dye laser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18943" y="1084677"/>
            <a:ext cx="1257277" cy="1180225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518743" y="2321131"/>
            <a:ext cx="4136645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18943" y="2265777"/>
            <a:ext cx="2536444" cy="0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77554" y="2375505"/>
            <a:ext cx="3209552" cy="0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09971" y="900011"/>
            <a:ext cx="161928" cy="451366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13778" y="2007064"/>
            <a:ext cx="0" cy="56958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47384" y="7831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555nm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17268" y="529205"/>
            <a:ext cx="584147" cy="5841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409287" y="621223"/>
            <a:ext cx="400110" cy="4001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83806" y="17232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sample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670302" y="1516765"/>
            <a:ext cx="0" cy="748137"/>
          </a:xfrm>
          <a:prstGeom prst="line">
            <a:avLst/>
          </a:prstGeom>
          <a:ln w="5715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560574" y="1516765"/>
            <a:ext cx="0" cy="858506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>
            <a:off x="8544307" y="805889"/>
            <a:ext cx="151353" cy="710876"/>
          </a:xfrm>
          <a:prstGeom prst="triangle">
            <a:avLst/>
          </a:prstGeom>
          <a:solidFill>
            <a:srgbClr val="00CC00"/>
          </a:solidFill>
          <a:ln w="317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86547">
            <a:off x="8556178" y="807682"/>
            <a:ext cx="85795" cy="725399"/>
          </a:xfrm>
          <a:prstGeom prst="triangl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8587106" y="822090"/>
            <a:ext cx="65756" cy="710876"/>
          </a:xfrm>
          <a:prstGeom prst="triangle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619984" y="1516765"/>
            <a:ext cx="0" cy="858505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04624" y="2128271"/>
            <a:ext cx="320796" cy="37332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342642" y="1502188"/>
            <a:ext cx="533400" cy="615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385817" y="2339851"/>
            <a:ext cx="0" cy="458832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85586" y="2860510"/>
            <a:ext cx="834119" cy="0"/>
          </a:xfrm>
          <a:prstGeom prst="line">
            <a:avLst/>
          </a:prstGeom>
          <a:ln w="57150">
            <a:solidFill>
              <a:srgbClr val="C00000">
                <a:alpha val="5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217156" y="2673847"/>
            <a:ext cx="320796" cy="37332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195317" y="2088384"/>
            <a:ext cx="381000" cy="46549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222274" y="2765260"/>
            <a:ext cx="363312" cy="190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88687" y="2694150"/>
            <a:ext cx="1007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1550nm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400" b="1" dirty="0" smtClean="0"/>
              <a:t>laser diode</a:t>
            </a:r>
            <a:endParaRPr lang="en-US" sz="1400" b="1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991599" y="1579639"/>
            <a:ext cx="527144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56091" y="1579639"/>
            <a:ext cx="0" cy="718917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58345" y="1348214"/>
            <a:ext cx="320796" cy="36950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95693" y="2134131"/>
            <a:ext cx="320796" cy="36950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142233" y="1542479"/>
            <a:ext cx="858546" cy="864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68500" y="1648179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1064nm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400" b="1" dirty="0" smtClean="0"/>
              <a:t>laser</a:t>
            </a:r>
            <a:endParaRPr lang="en-US" sz="1400" b="1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78B04-9585-4293-BAE1-6330C240F327}" type="slidenum">
              <a:rPr lang="en-US" smtClean="0"/>
              <a:t>43</a:t>
            </a:fld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05917" y="4715274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813718" y="5888831"/>
            <a:ext cx="148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024548" y="4078977"/>
            <a:ext cx="0" cy="1760280"/>
          </a:xfrm>
          <a:prstGeom prst="straightConnector1">
            <a:avLst/>
          </a:prstGeom>
          <a:ln w="5715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1635" y="5706348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S</a:t>
            </a:r>
            <a:r>
              <a:rPr lang="en-US" sz="2000" b="1" baseline="-25000" dirty="0" smtClean="0"/>
              <a:t>0</a:t>
            </a:r>
            <a:endParaRPr lang="en-US" sz="2000" b="1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5374" y="380426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6s6p 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P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7072677" y="4493740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7087100" y="5192189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4847960" y="4004323"/>
            <a:ext cx="1298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79086" y="4994759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6s5d 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5705917" y="5243847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05917" y="5401312"/>
            <a:ext cx="134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497606" y="4033232"/>
            <a:ext cx="347212" cy="654559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865561" y="4027196"/>
            <a:ext cx="617972" cy="1164993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6024197" y="4032902"/>
            <a:ext cx="710606" cy="1339624"/>
          </a:xfrm>
          <a:prstGeom prst="straightConnector1">
            <a:avLst/>
          </a:prstGeom>
          <a:ln w="4699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8600" y="2868374"/>
            <a:ext cx="2133599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1550nm</a:t>
            </a:r>
            <a:r>
              <a:rPr lang="en-US" sz="1400" b="1" dirty="0" smtClean="0"/>
              <a:t> to re-pump 1500.0nm (vacuum) line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-and-</a:t>
            </a:r>
          </a:p>
          <a:p>
            <a:endParaRPr lang="en-US" sz="1400" b="1" dirty="0" smtClean="0"/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1064nm</a:t>
            </a:r>
            <a:r>
              <a:rPr lang="en-US" sz="1400" b="1" dirty="0" smtClean="0"/>
              <a:t> to re-pump both</a:t>
            </a:r>
          </a:p>
          <a:p>
            <a:r>
              <a:rPr lang="en-US" sz="1400" b="1" dirty="0" smtClean="0"/>
              <a:t>1107.6nm</a:t>
            </a:r>
            <a:r>
              <a:rPr lang="en-US" sz="1400" b="1" dirty="0"/>
              <a:t> </a:t>
            </a:r>
            <a:r>
              <a:rPr lang="en-US" sz="1400" b="1" dirty="0" smtClean="0"/>
              <a:t>and 1130.3nm (vacuum) lines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104410" y="5888831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(ground)</a:t>
            </a:r>
            <a:endParaRPr 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6183671" y="2794073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dichroic filters</a:t>
            </a:r>
            <a:endParaRPr lang="en-US" b="1" i="1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5576318" y="2438400"/>
            <a:ext cx="607353" cy="5173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6118943" y="2604407"/>
            <a:ext cx="129457" cy="25610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 rot="20121926">
            <a:off x="6084318" y="4807491"/>
            <a:ext cx="658721" cy="308804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3290458" y="2375505"/>
            <a:ext cx="1" cy="269705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 rot="20121926">
            <a:off x="5519479" y="4216634"/>
            <a:ext cx="329360" cy="308804"/>
          </a:xfrm>
          <a:prstGeom prst="ellipse">
            <a:avLst/>
          </a:prstGeom>
          <a:noFill/>
          <a:ln w="19050">
            <a:solidFill>
              <a:srgbClr val="0000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3290458" y="5072556"/>
            <a:ext cx="2815624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3290458" y="2134131"/>
            <a:ext cx="76198" cy="2728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81" idx="1"/>
          </p:cNvCxnSpPr>
          <p:nvPr/>
        </p:nvCxnSpPr>
        <p:spPr>
          <a:xfrm>
            <a:off x="4114802" y="3164772"/>
            <a:ext cx="1418000" cy="1155560"/>
          </a:xfrm>
          <a:prstGeom prst="line">
            <a:avLst/>
          </a:prstGeom>
          <a:ln w="1905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6200" y="1051450"/>
            <a:ext cx="2895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Absorption can be broadened</a:t>
            </a:r>
            <a:r>
              <a:rPr lang="en-US" dirty="0" smtClean="0"/>
              <a:t> in SXe</a:t>
            </a:r>
          </a:p>
          <a:p>
            <a:endParaRPr lang="en-US" dirty="0"/>
          </a:p>
          <a:p>
            <a:r>
              <a:rPr lang="en-US" dirty="0" smtClean="0"/>
              <a:t>-&gt; first tried </a:t>
            </a:r>
            <a:r>
              <a:rPr lang="en-US" i="1" dirty="0" smtClean="0"/>
              <a:t>convenient</a:t>
            </a:r>
            <a:r>
              <a:rPr lang="en-US" dirty="0" smtClean="0"/>
              <a:t>    </a:t>
            </a:r>
          </a:p>
          <a:p>
            <a:r>
              <a:rPr lang="en-US" dirty="0"/>
              <a:t> </a:t>
            </a:r>
            <a:r>
              <a:rPr lang="en-US" dirty="0" smtClean="0"/>
              <a:t>   lasers near vacuum re-</a:t>
            </a:r>
          </a:p>
          <a:p>
            <a:r>
              <a:rPr lang="en-US" dirty="0"/>
              <a:t> </a:t>
            </a:r>
            <a:r>
              <a:rPr lang="en-US" dirty="0" smtClean="0"/>
              <a:t>   pump wavelengths: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232743" y="15567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2)  Overcome optical pumping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32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998" y="5021406"/>
            <a:ext cx="7239001" cy="1175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/>
          <a:stretch/>
        </p:blipFill>
        <p:spPr>
          <a:xfrm>
            <a:off x="644606" y="680680"/>
            <a:ext cx="5770947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791" y="960405"/>
            <a:ext cx="3733800" cy="682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5914" y="1593669"/>
            <a:ext cx="206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curve is a separate deposit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7237"/>
            <a:ext cx="638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Results from convenient re-pump search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61697" y="1955143"/>
            <a:ext cx="3689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Integrated fluorescence counts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57257" y="2923639"/>
            <a:ext cx="272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00CC"/>
                </a:solidFill>
              </a:rPr>
              <a:t>*this needs to be repeated/confirmed</a:t>
            </a:r>
            <a:endParaRPr lang="en-US" sz="2400" b="1" i="1" dirty="0">
              <a:solidFill>
                <a:srgbClr val="00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005" y="5420771"/>
            <a:ext cx="7203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Model comparisons will help inform which re-pump(s) are needed</a:t>
            </a:r>
            <a:r>
              <a:rPr lang="en-US" sz="2000" dirty="0" smtClean="0"/>
              <a:t>, especially desired since more expensive lasers will be needed.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66005" y="5115971"/>
            <a:ext cx="533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Looks like off-resonant/incomplete re-pump.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47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876800" y="3719464"/>
            <a:ext cx="3962400" cy="27558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152400" y="3721118"/>
            <a:ext cx="4572000" cy="2755882"/>
          </a:xfrm>
          <a:prstGeom prst="rect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6" y="3982071"/>
            <a:ext cx="1566735" cy="17779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84274" y="6453051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6167" y="15567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)  Image single atoms!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16" y="149888"/>
            <a:ext cx="2386858" cy="2593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8463" y="484990"/>
            <a:ext cx="227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of 3 dye molecules in SXe: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485" y="167640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</a:t>
            </a:r>
            <a:r>
              <a:rPr lang="en-US" b="1" i="1" dirty="0" smtClean="0">
                <a:solidFill>
                  <a:srgbClr val="0000CC"/>
                </a:solidFill>
              </a:rPr>
              <a:t>more focused laser will be required</a:t>
            </a:r>
            <a:r>
              <a:rPr lang="en-US" dirty="0" smtClean="0"/>
              <a:t>,</a:t>
            </a:r>
          </a:p>
          <a:p>
            <a:r>
              <a:rPr lang="en-US" dirty="0" smtClean="0"/>
              <a:t>imaging will require sufficient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Optical resolution vs. density of ion deposit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Collection efficiency vs. fluorescence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4336" y="3182896"/>
            <a:ext cx="421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CC"/>
                </a:solidFill>
              </a:rPr>
              <a:t>May need to improve some elements: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9111" y="3940987"/>
            <a:ext cx="2286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98293" y="5506756"/>
            <a:ext cx="228600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095" y="3756321"/>
            <a:ext cx="182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Collection optics: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3028414" y="4736219"/>
            <a:ext cx="45719" cy="269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86175" y="5365688"/>
            <a:ext cx="237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SXe laser (w/ Ba)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220922" y="3821805"/>
            <a:ext cx="125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 finger </a:t>
            </a:r>
          </a:p>
          <a:p>
            <a:r>
              <a:rPr lang="en-US" dirty="0" smtClean="0"/>
              <a:t>clamps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6353" y="449307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Barium fluorescence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626893" y="4055287"/>
            <a:ext cx="55451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102745" y="4956404"/>
            <a:ext cx="668441" cy="4888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04698" y="3739439"/>
            <a:ext cx="123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source: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83" y="4144970"/>
            <a:ext cx="2438868" cy="15647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796624"/>
            <a:ext cx="1461730" cy="74228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477000" y="5063399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Low-rate Ba</a:t>
            </a:r>
            <a:r>
              <a:rPr lang="en-US" baseline="30000" dirty="0" smtClean="0"/>
              <a:t>+</a:t>
            </a:r>
            <a:r>
              <a:rPr lang="en-US" dirty="0" smtClean="0"/>
              <a:t> source </a:t>
            </a:r>
          </a:p>
          <a:p>
            <a:r>
              <a:rPr lang="en-US" dirty="0" smtClean="0"/>
              <a:t>w/ alpha-recoil counter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196" y="5918026"/>
            <a:ext cx="413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CC"/>
                </a:solidFill>
              </a:rPr>
              <a:t>* will also require bypassing spectrometer</a:t>
            </a:r>
            <a:endParaRPr lang="en-US" i="1" dirty="0">
              <a:solidFill>
                <a:srgbClr val="0000CC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4699" y="5779526"/>
            <a:ext cx="378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CC"/>
                </a:solidFill>
              </a:rPr>
              <a:t>* better ion count will help determine tagging efficiency/neutralization %</a:t>
            </a:r>
            <a:endParaRPr lang="en-US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3" y="2514600"/>
            <a:ext cx="4790484" cy="2773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048000" cy="4219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61851"/>
            <a:ext cx="762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Currently underway in parallel, by Chris Chambers and Adam </a:t>
            </a:r>
            <a:r>
              <a:rPr lang="en-US" sz="2000" dirty="0" err="1" smtClean="0"/>
              <a:t>Craycraft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956308" y="76200"/>
            <a:ext cx="508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Ion Extraction from Liquid Xenon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" y="6019800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Liquid Xenon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2977" y="60198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914736" y="5288518"/>
            <a:ext cx="1041572" cy="7312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09800" y="5105400"/>
            <a:ext cx="838200" cy="8991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 rot="20838433">
            <a:off x="2495945" y="4633866"/>
            <a:ext cx="1508877" cy="4572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82969" y="2057400"/>
            <a:ext cx="157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Barium Source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190500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Cold Probe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93978" y="2455307"/>
            <a:ext cx="520786" cy="821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2302754"/>
            <a:ext cx="800887" cy="8214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26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conclusions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Summarized study of neutrinos by neutrinoless double beta decay in EXO</a:t>
            </a:r>
          </a:p>
          <a:p>
            <a:r>
              <a:rPr lang="en-US" dirty="0" smtClean="0"/>
              <a:t>We have made a lot of progress toward understanding barium fluorescence in solid xenon, with remaining tasks:</a:t>
            </a:r>
          </a:p>
          <a:p>
            <a:pPr lvl="1"/>
            <a:r>
              <a:rPr lang="en-US" dirty="0" smtClean="0"/>
              <a:t>Understanding rate changes in SXe</a:t>
            </a:r>
          </a:p>
          <a:p>
            <a:pPr lvl="1"/>
            <a:r>
              <a:rPr lang="en-US" dirty="0" smtClean="0"/>
              <a:t>Overcoming optical pumping</a:t>
            </a:r>
          </a:p>
          <a:p>
            <a:pPr lvl="1"/>
            <a:r>
              <a:rPr lang="en-US" dirty="0" smtClean="0"/>
              <a:t>Imaging single atoms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6"/>
          <a:stretch/>
        </p:blipFill>
        <p:spPr>
          <a:xfrm>
            <a:off x="5486400" y="3505200"/>
            <a:ext cx="3549471" cy="29717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" y="152400"/>
            <a:ext cx="113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 stuff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098998"/>
            <a:ext cx="5127172" cy="28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53411"/>
            <a:ext cx="9144000" cy="68752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391848" cy="2387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4508"/>
            <a:ext cx="3657600" cy="29962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2983" y="6450300"/>
            <a:ext cx="2133600" cy="365125"/>
          </a:xfrm>
        </p:spPr>
        <p:txBody>
          <a:bodyPr/>
          <a:lstStyle/>
          <a:p>
            <a:fld id="{66B1EE22-C4C2-482C-B3A9-AFE3A9744799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2394" y="4450353"/>
            <a:ext cx="450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7030A0"/>
                </a:solidFill>
              </a:rPr>
              <a:t>2012 Review by K. Nakamura, U. Tokyo, S.T. </a:t>
            </a:r>
            <a:r>
              <a:rPr lang="en-US" sz="1600" i="1" dirty="0" err="1" smtClean="0">
                <a:solidFill>
                  <a:srgbClr val="7030A0"/>
                </a:solidFill>
              </a:rPr>
              <a:t>Petcov</a:t>
            </a:r>
            <a:endParaRPr lang="en-US" sz="1600" i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6266"/>
            <a:ext cx="659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mixing </a:t>
            </a:r>
            <a:r>
              <a:rPr lang="en-US" b="1" i="1" dirty="0" smtClean="0">
                <a:solidFill>
                  <a:srgbClr val="0000CC"/>
                </a:solidFill>
              </a:rPr>
              <a:t>measurements given Normal (Inverted) Hierarchy:</a:t>
            </a:r>
            <a:endParaRPr lang="en-US" b="1" i="1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534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69" y="504444"/>
            <a:ext cx="83216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115" y="48485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6579" y="489041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chemeClr val="bg1"/>
                </a:solidFill>
              </a:rPr>
              <a:t>ν</a:t>
            </a:r>
            <a:r>
              <a:rPr lang="el-GR" sz="2400" b="1" baseline="-25000" dirty="0" smtClean="0">
                <a:solidFill>
                  <a:schemeClr val="bg1"/>
                </a:solidFill>
              </a:rPr>
              <a:t>μ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8044" y="181278"/>
            <a:ext cx="397147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3600" dirty="0" smtClean="0"/>
              <a:t>Neutrino oscillation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037286" y="3185643"/>
            <a:ext cx="255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CC"/>
                </a:solidFill>
              </a:rPr>
              <a:t>Neutrino Mass Hierarchy</a:t>
            </a:r>
            <a:endParaRPr lang="en-US" b="1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1" y="-8930"/>
            <a:ext cx="2694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Much yet to learn…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6" y="3154849"/>
            <a:ext cx="2065317" cy="2945615"/>
          </a:xfrm>
          <a:prstGeom prst="rect">
            <a:avLst/>
          </a:prstGeom>
          <a:ln w="3175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76201" y="459266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What is the fundamental nature of neutrinos?                                                                        (How is their mass generated, and why is it so small?  Are they Majorana or Dirac particles?)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is the absolute mass scale of the neutrinos?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Do they violate CP and/or Lepton Number conservation?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395" y="2207734"/>
            <a:ext cx="7977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method:  </a:t>
            </a:r>
            <a:r>
              <a:rPr lang="en-US" sz="2400" b="1" i="1" dirty="0" smtClean="0">
                <a:solidFill>
                  <a:srgbClr val="C00000"/>
                </a:solidFill>
              </a:rPr>
              <a:t>search for Neutrinoless Double Beta Decay </a:t>
            </a:r>
            <a:r>
              <a:rPr lang="en-US" sz="2400" b="1" dirty="0" smtClean="0">
                <a:solidFill>
                  <a:srgbClr val="C00000"/>
                </a:solidFill>
              </a:rPr>
              <a:t>(0</a:t>
            </a:r>
            <a:r>
              <a:rPr lang="el-GR" sz="2400" b="1" dirty="0" smtClean="0">
                <a:solidFill>
                  <a:srgbClr val="C00000"/>
                </a:solidFill>
              </a:rPr>
              <a:t>νββ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5992" y="2878284"/>
            <a:ext cx="662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 of this decay would: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prove that neutrinos are Majorana fermions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measure absolute neutrino mass in the form of effective electron-neutrino mass: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-25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=[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sz="2000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/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2000" dirty="0" smtClean="0"/>
                  <a:t>(Q,Z)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en-US" sz="2000" i="1" baseline="30000"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l-GR" sz="2000" i="1" baseline="30000">
                                <a:latin typeface="Cambria Math"/>
                              </a:rPr>
                              <m:t>ν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  ] </m:t>
                    </m:r>
                    <m:r>
                      <a:rPr lang="en-US" sz="2000" b="0" i="1" baseline="30000" smtClean="0">
                        <a:latin typeface="Cambria Math"/>
                      </a:rPr>
                      <m:t>¯</m:t>
                    </m:r>
                    <m:r>
                      <a:rPr lang="en-US" sz="2000" b="0" i="1" baseline="45000" smtClean="0">
                        <a:latin typeface="Cambria Math"/>
                      </a:rPr>
                      <m:t>1</m:t>
                    </m:r>
                  </m:oMath>
                </a14:m>
                <a:endParaRPr lang="en-US" sz="2000" baseline="4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43" y="3792684"/>
                <a:ext cx="3927229" cy="46532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where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i="1" baseline="-25000">
                            <a:latin typeface="Cambria Math"/>
                          </a:rPr>
                          <m:t>ν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𝑒𝑖</m:t>
                        </m:r>
                        <m:r>
                          <a:rPr lang="en-US" b="0" i="1" baseline="30000" smtClean="0">
                            <a:latin typeface="Cambria Math"/>
                          </a:rPr>
                          <m:t>2 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712" y="4258004"/>
                <a:ext cx="2590517" cy="369653"/>
              </a:xfrm>
              <a:prstGeom prst="rect">
                <a:avLst/>
              </a:prstGeom>
              <a:blipFill rotWithShape="1">
                <a:blip r:embed="rId4"/>
                <a:stretch>
                  <a:fillRect l="-2118" t="-119672" r="-471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baseline="3000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baseline="30000" smtClean="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a known phase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i="1" baseline="3000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l-GR" i="1" baseline="30000">
                        <a:latin typeface="Cambria Math"/>
                      </a:rPr>
                      <m:t>ν</m:t>
                    </m:r>
                  </m:oMath>
                </a14:m>
                <a:r>
                  <a:rPr lang="en-US" dirty="0" smtClean="0"/>
                  <a:t> is the nuclear matrix element for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l-GR" b="1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𝝂</m:t>
                        </m:r>
                      </m:sup>
                    </m:sSubSup>
                  </m:oMath>
                </a14:m>
                <a:r>
                  <a:rPr lang="en-US" dirty="0" smtClean="0"/>
                  <a:t> is the half-life of </a:t>
                </a:r>
                <a:r>
                  <a:rPr lang="en-US" dirty="0"/>
                  <a:t>0</a:t>
                </a:r>
                <a:r>
                  <a:rPr lang="el-GR" dirty="0" smtClean="0"/>
                  <a:t>νββ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61728"/>
                <a:ext cx="4267201" cy="1019318"/>
              </a:xfrm>
              <a:prstGeom prst="rect">
                <a:avLst/>
              </a:prstGeom>
              <a:blipFill rotWithShape="1">
                <a:blip r:embed="rId5"/>
                <a:stretch>
                  <a:fillRect t="-2976" r="-57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b="5016"/>
          <a:stretch/>
        </p:blipFill>
        <p:spPr>
          <a:xfrm>
            <a:off x="4005943" y="1647282"/>
            <a:ext cx="4603706" cy="4370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457200"/>
            <a:ext cx="4011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  <a:r>
              <a:rPr lang="el-GR" sz="2400" b="1" dirty="0"/>
              <a:t>νββ </a:t>
            </a:r>
            <a:r>
              <a:rPr lang="en-US" sz="2400" b="1" dirty="0" smtClean="0"/>
              <a:t>sensitivity to </a:t>
            </a:r>
          </a:p>
          <a:p>
            <a:r>
              <a:rPr lang="en-US" sz="2400" b="1" dirty="0" smtClean="0"/>
              <a:t>hierarchy type: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rot="16200000">
                <a:off x="3021984" y="3455356"/>
                <a:ext cx="127752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|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 smtClean="0"/>
                  <a:t>| (eV)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1984" y="3455356"/>
                <a:ext cx="1277529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7692" t="-4785" r="-27692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31359" y="6172200"/>
                <a:ext cx="118769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𝑚</m:t>
                    </m:r>
                    <m:r>
                      <a:rPr lang="en-US" sz="2000" b="0" i="1" baseline="-25000" smtClean="0">
                        <a:latin typeface="Cambria Math"/>
                      </a:rPr>
                      <m:t>𝑚𝑖𝑛</m:t>
                    </m:r>
                  </m:oMath>
                </a14:m>
                <a:r>
                  <a:rPr lang="en-US" sz="2000" dirty="0" smtClean="0"/>
                  <a:t> (eV)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359" y="6172200"/>
                <a:ext cx="1187697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692" r="-515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60018"/>
            <a:ext cx="2903312" cy="237838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721188" y="1532220"/>
            <a:ext cx="2079412" cy="14395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38202" y="2445358"/>
            <a:ext cx="1810186" cy="19742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48388" y="4419600"/>
            <a:ext cx="146641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60804" y="2057400"/>
            <a:ext cx="253996" cy="194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7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185" y="7351"/>
            <a:ext cx="31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Search for 0</a:t>
            </a:r>
            <a:r>
              <a:rPr lang="el-GR" sz="3600" b="1" dirty="0" smtClean="0"/>
              <a:t>νββ</a:t>
            </a:r>
            <a:endParaRPr lang="en-US" sz="36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69485"/>
            <a:ext cx="4645170" cy="297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4594" y="1273512"/>
            <a:ext cx="222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Spectrum Signature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72233" y="2229615"/>
            <a:ext cx="1738646" cy="0"/>
          </a:xfrm>
          <a:prstGeom prst="straightConnector1">
            <a:avLst/>
          </a:prstGeom>
          <a:ln w="5715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9" y="1848615"/>
            <a:ext cx="1592363" cy="2271075"/>
          </a:xfrm>
          <a:prstGeom prst="rect">
            <a:avLst/>
          </a:prstGeom>
          <a:ln w="31750">
            <a:solidFill>
              <a:srgbClr val="0000C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8079" y="4358964"/>
            <a:ext cx="3066515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  <a:r>
              <a:rPr lang="en-US" sz="1600" dirty="0"/>
              <a:t> Predicted </a:t>
            </a:r>
            <a:r>
              <a:rPr lang="en-US" sz="1600" dirty="0" smtClean="0"/>
              <a:t>by Standard Model</a:t>
            </a:r>
          </a:p>
          <a:p>
            <a:r>
              <a:rPr lang="en-US" sz="1600" b="1" dirty="0"/>
              <a:t>-</a:t>
            </a:r>
            <a:r>
              <a:rPr lang="en-US" sz="1600" dirty="0"/>
              <a:t> Observed </a:t>
            </a:r>
            <a:r>
              <a:rPr lang="en-US" sz="1600" dirty="0" smtClean="0"/>
              <a:t>in many isotopes,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including Xe</a:t>
            </a:r>
            <a:r>
              <a:rPr lang="en-US" sz="1600" baseline="30000" dirty="0" smtClean="0"/>
              <a:t>136</a:t>
            </a:r>
            <a:r>
              <a:rPr lang="en-US" sz="1600" dirty="0" smtClean="0"/>
              <a:t> in EXO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and KamLAND ZEN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48781" y="3189401"/>
            <a:ext cx="2223754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79" y="1848615"/>
            <a:ext cx="1583714" cy="2258739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87608" y="5018201"/>
            <a:ext cx="35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Very</a:t>
            </a:r>
            <a:r>
              <a:rPr lang="en-US" dirty="0" smtClean="0"/>
              <a:t> rare decay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Very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low backgrounds are required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186873" y="5365673"/>
            <a:ext cx="304800" cy="1916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EE22-C4C2-482C-B3A9-AFE3A9744799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8709" y="31411"/>
            <a:ext cx="236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3FCC"/>
                </a:solidFill>
              </a:rPr>
              <a:t>EXO-200:</a:t>
            </a:r>
            <a:endParaRPr lang="en-US" sz="4000" b="1" dirty="0">
              <a:solidFill>
                <a:srgbClr val="003F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7304"/>
            <a:ext cx="3556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0" y="3712394"/>
            <a:ext cx="3915760" cy="2936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900"/>
            <a:ext cx="2971800" cy="29718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Oval 8"/>
          <p:cNvSpPr/>
          <p:nvPr/>
        </p:nvSpPr>
        <p:spPr>
          <a:xfrm>
            <a:off x="7154979" y="2148734"/>
            <a:ext cx="243943" cy="234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709" y="377607"/>
            <a:ext cx="1547065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WIPP salt mine</a:t>
            </a:r>
          </a:p>
          <a:p>
            <a:r>
              <a:rPr lang="en-US" sz="1400" dirty="0" smtClean="0"/>
              <a:t>near Carlsbad, NM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8631" y="1856347"/>
            <a:ext cx="458492" cy="292387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363" y="1840738"/>
            <a:ext cx="58162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~200-kg. liquid Xe (LXe) time projection chamber (TPC), enriched to ~80.6% Xe</a:t>
            </a:r>
            <a:r>
              <a:rPr lang="en-US" baseline="30000" dirty="0" smtClean="0"/>
              <a:t>136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operates in class 100 cleanroom, 2,150 ft. underground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77" y="3477972"/>
            <a:ext cx="356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TPC installation into copper cryostat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First phase of Enriched Xenon Observatory,</a:t>
                </a:r>
              </a:p>
              <a:p>
                <a:r>
                  <a:rPr lang="en-US" dirty="0" smtClean="0"/>
                  <a:t>for the search for </a:t>
                </a:r>
                <a:r>
                  <a:rPr lang="en-US" dirty="0"/>
                  <a:t>0</a:t>
                </a:r>
                <a:r>
                  <a:rPr lang="el-GR" dirty="0"/>
                  <a:t>νββ</a:t>
                </a:r>
                <a:r>
                  <a:rPr lang="en-US" dirty="0"/>
                  <a:t> </a:t>
                </a:r>
                <a:r>
                  <a:rPr lang="en-US" dirty="0" smtClean="0"/>
                  <a:t>mode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𝑿𝒆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 →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𝑩𝒂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𝟏𝟑𝟔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++ +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>
                          <a:solidFill>
                            <a:srgbClr val="F65710"/>
                          </a:solidFill>
                          <a:latin typeface="Cambria Math"/>
                        </a:rPr>
                        <m:t>𝒆</m:t>
                      </m:r>
                      <m:r>
                        <a:rPr lang="en-US" b="1" i="1" baseline="30000">
                          <a:solidFill>
                            <a:srgbClr val="F6571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6571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" y="815320"/>
                <a:ext cx="421358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302" t="-3311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248954</TotalTime>
  <Words>2590</Words>
  <Application>Microsoft Office PowerPoint</Application>
  <PresentationFormat>On-screen Show (4:3)</PresentationFormat>
  <Paragraphs>531</Paragraphs>
  <Slides>48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Barium Tagging  in Solid Xenon for nEXO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Barium Tagging  for the Enriched Xenon Observatory (EXO)</dc:title>
  <dc:creator>Barium</dc:creator>
  <cp:lastModifiedBy>waltmon</cp:lastModifiedBy>
  <cp:revision>1464</cp:revision>
  <dcterms:created xsi:type="dcterms:W3CDTF">2012-10-02T17:04:30Z</dcterms:created>
  <dcterms:modified xsi:type="dcterms:W3CDTF">2015-11-30T18:31:04Z</dcterms:modified>
</cp:coreProperties>
</file>